
<file path=[Content_Types].xml><?xml version="1.0" encoding="utf-8"?>
<Types xmlns="http://schemas.openxmlformats.org/package/2006/content-types">
  <Default Extension="doc" ContentType="application/msword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6"/>
    <p:sldMasterId id="2147483940" r:id="rId7"/>
  </p:sldMasterIdLst>
  <p:notesMasterIdLst>
    <p:notesMasterId r:id="rId28"/>
  </p:notesMasterIdLst>
  <p:handoutMasterIdLst>
    <p:handoutMasterId r:id="rId29"/>
  </p:handoutMasterIdLst>
  <p:sldIdLst>
    <p:sldId id="303" r:id="rId8"/>
    <p:sldId id="726" r:id="rId9"/>
    <p:sldId id="668" r:id="rId10"/>
    <p:sldId id="670" r:id="rId11"/>
    <p:sldId id="930" r:id="rId12"/>
    <p:sldId id="635" r:id="rId13"/>
    <p:sldId id="953" r:id="rId14"/>
    <p:sldId id="931" r:id="rId15"/>
    <p:sldId id="981" r:id="rId16"/>
    <p:sldId id="988" r:id="rId17"/>
    <p:sldId id="989" r:id="rId18"/>
    <p:sldId id="993" r:id="rId19"/>
    <p:sldId id="990" r:id="rId20"/>
    <p:sldId id="992" r:id="rId21"/>
    <p:sldId id="991" r:id="rId22"/>
    <p:sldId id="995" r:id="rId23"/>
    <p:sldId id="994" r:id="rId24"/>
    <p:sldId id="963" r:id="rId25"/>
    <p:sldId id="936" r:id="rId26"/>
    <p:sldId id="704" r:id="rId27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TRIXX Software" initials="GG" lastIdx="1" clrIdx="0">
    <p:extLst>
      <p:ext uri="{19B8F6BF-5375-455C-9EA6-DF929625EA0E}">
        <p15:presenceInfo xmlns:p15="http://schemas.microsoft.com/office/powerpoint/2012/main" userId="MATRIXX Software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72AF2F"/>
    <a:srgbClr val="5C88D0"/>
    <a:srgbClr val="FFFFCC"/>
    <a:srgbClr val="C1E442"/>
    <a:srgbClr val="FFFF99"/>
    <a:srgbClr val="C6D254"/>
    <a:srgbClr val="000000"/>
    <a:srgbClr val="2A6EA8"/>
    <a:srgbClr val="B1D254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620" autoAdjust="0"/>
    <p:restoredTop sz="92197" autoAdjust="0"/>
  </p:normalViewPr>
  <p:slideViewPr>
    <p:cSldViewPr snapToGrid="0">
      <p:cViewPr varScale="1">
        <p:scale>
          <a:sx n="79" d="100"/>
          <a:sy n="79" d="100"/>
        </p:scale>
        <p:origin x="1114" y="6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2304" y="6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" Type="http://schemas.openxmlformats.org/officeDocument/2006/relationships/customXml" Target="../customXml/item3.xml"/><Relationship Id="rId21" Type="http://schemas.openxmlformats.org/officeDocument/2006/relationships/slide" Target="slides/slide14.xml"/><Relationship Id="rId34" Type="http://schemas.openxmlformats.org/officeDocument/2006/relationships/tableStyles" Target="tableStyles.xml"/><Relationship Id="rId7" Type="http://schemas.openxmlformats.org/officeDocument/2006/relationships/slideMaster" Target="slideMasters/slideMaster2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viewProps" Target="viewProps.xml"/><Relationship Id="rId5" Type="http://schemas.openxmlformats.org/officeDocument/2006/relationships/customXml" Target="../customXml/item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commentAuthors" Target="commentAuthors.xml"/><Relationship Id="rId8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5/23/2025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522078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5/23/2025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5645932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13128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08145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33366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68489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2025/5/23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72203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2025/5/23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12189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2025/5/23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89195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2025/5/23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87024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2025/5/23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41468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2025/5/23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36910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2025/5/23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51798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9130468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925610684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9303506"/>
      </p:ext>
    </p:extLst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2025/5/23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78313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2025/5/23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13304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2025/5/23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82274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2025/5/23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15169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11" Type="http://schemas.openxmlformats.org/officeDocument/2006/relationships/image" Target="../media/image5.jpe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938327" y="6413501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971266" y="6423758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33" spc="400" dirty="0">
                <a:solidFill>
                  <a:schemeClr val="bg1"/>
                </a:solidFill>
              </a:rPr>
              <a:t> 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S5-252216 CH exec report from SA5#161</a:t>
            </a: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>
                <a:solidFill>
                  <a:schemeClr val="bg1"/>
                </a:solidFill>
              </a:rPr>
              <a:t>© 3GPP 2012</a:t>
            </a:r>
            <a:endParaRPr lang="en-GB" altLang="en-US" sz="1333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2025</a:t>
            </a:r>
          </a:p>
        </p:txBody>
      </p:sp>
      <p:pic>
        <p:nvPicPr>
          <p:cNvPr id="11" name="Picture 13" descr="green2.jpg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1467" y="6423704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/>
          <p:cNvSpPr/>
          <p:nvPr userDrawn="1"/>
        </p:nvSpPr>
        <p:spPr bwMode="auto">
          <a:xfrm>
            <a:off x="11157629" y="6330667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 dirty="0"/>
          </a:p>
          <a:p>
            <a:pPr>
              <a:defRPr/>
            </a:pPr>
            <a:endParaRPr lang="en-GB" altLang="en-US" sz="1333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  <p:sldLayoutId id="2147483939" r:id="rId3"/>
    <p:sldLayoutId id="2147483952" r:id="rId4"/>
    <p:sldLayoutId id="2147483953" r:id="rId5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9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10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11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B3DEB1-7EBD-41E7-8CD2-408332011F25}" type="datetimeFigureOut">
              <a:rPr lang="zh-CN" altLang="en-US" smtClean="0"/>
              <a:t>2025/5/23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03521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1" r:id="rId1"/>
    <p:sldLayoutId id="2147483942" r:id="rId2"/>
    <p:sldLayoutId id="2147483943" r:id="rId3"/>
    <p:sldLayoutId id="2147483944" r:id="rId4"/>
    <p:sldLayoutId id="2147483945" r:id="rId5"/>
    <p:sldLayoutId id="2147483946" r:id="rId6"/>
    <p:sldLayoutId id="2147483947" r:id="rId7"/>
    <p:sldLayoutId id="2147483948" r:id="rId8"/>
    <p:sldLayoutId id="2147483949" r:id="rId9"/>
    <p:sldLayoutId id="2147483950" r:id="rId10"/>
    <p:sldLayoutId id="214748395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emf"/><Relationship Id="rId5" Type="http://schemas.openxmlformats.org/officeDocument/2006/relationships/oleObject" Target="../embeddings/Microsoft_Word_97_-_2003_Document.doc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ftp://ftp.3gpp.org/information/WorkPlan" TargetMode="Externa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30960" y="2308081"/>
            <a:ext cx="10363200" cy="224183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800" dirty="0"/>
            </a:br>
            <a:br>
              <a:rPr lang="en-GB" sz="4800" dirty="0"/>
            </a:br>
            <a:r>
              <a:rPr lang="en-GB" altLang="zh-CN" sz="4800" b="1" dirty="0"/>
              <a:t>Executive Report of </a:t>
            </a:r>
            <a:br>
              <a:rPr lang="en-GB" altLang="zh-CN" sz="4800" b="1" dirty="0"/>
            </a:br>
            <a:r>
              <a:rPr lang="en-GB" altLang="zh-CN" sz="4800" b="1" dirty="0"/>
              <a:t>SA5#161-CH SWG</a:t>
            </a:r>
            <a:br>
              <a:rPr lang="en-GB" altLang="zh-CN" sz="4800" b="1" dirty="0"/>
            </a:br>
            <a:r>
              <a:rPr lang="en-GB" sz="4800" dirty="0">
                <a:latin typeface="Arial" pitchFamily="34" charset="0"/>
              </a:rPr>
              <a:t> </a:t>
            </a:r>
            <a:r>
              <a:rPr lang="en-GB" altLang="zh-CN" sz="3200" b="1" dirty="0"/>
              <a:t>Charging Management (CH)</a:t>
            </a:r>
            <a:br>
              <a:rPr lang="en-GB" altLang="zh-CN" sz="3200" b="1" dirty="0"/>
            </a:br>
            <a:br>
              <a:rPr lang="en-US" sz="4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4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425700" y="4999067"/>
            <a:ext cx="89535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GB" altLang="zh-CN" sz="2400" dirty="0">
                <a:latin typeface="Arial" charset="0"/>
              </a:rPr>
              <a:t>Gerald G</a:t>
            </a:r>
            <a:r>
              <a:rPr lang="en-US" sz="2400" dirty="0">
                <a:latin typeface="Arial" charset="0"/>
              </a:rPr>
              <a:t>ö</a:t>
            </a:r>
            <a:r>
              <a:rPr lang="en-GB" altLang="zh-CN" sz="2400" dirty="0">
                <a:latin typeface="Arial" charset="0"/>
              </a:rPr>
              <a:t>rmer,</a:t>
            </a:r>
            <a:r>
              <a:rPr lang="de-DE" altLang="de-DE" sz="2400" dirty="0">
                <a:latin typeface="Arial" charset="0"/>
              </a:rPr>
              <a:t> SA5 Charging SWG Chair, MATRIXX Software</a:t>
            </a:r>
            <a:endParaRPr lang="en-GB" sz="2400" dirty="0">
              <a:latin typeface="Arial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C499C1-5231-8092-BED3-EDACAEA08B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0BBDA460-B6CA-63BA-5979-4388AAC0C9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5842" y="221071"/>
            <a:ext cx="9445000" cy="1143000"/>
          </a:xfrm>
        </p:spPr>
        <p:txBody>
          <a:bodyPr/>
          <a:lstStyle/>
          <a:p>
            <a:r>
              <a:rPr lang="en-GB" altLang="en-US" sz="3200" b="1" dirty="0"/>
              <a:t>Rel-19 WID on Charging Aspects for 5G ProSe Ph3</a:t>
            </a:r>
            <a:endParaRPr lang="en-GB" altLang="en-US" sz="3200" b="1" dirty="0">
              <a:solidFill>
                <a:srgbClr val="72AF2F"/>
              </a:solidFill>
              <a:highlight>
                <a:srgbClr val="FFFF00"/>
              </a:highlight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54C01C6-244A-1C4C-B406-732A535A26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6731857"/>
              </p:ext>
            </p:extLst>
          </p:nvPr>
        </p:nvGraphicFramePr>
        <p:xfrm>
          <a:off x="595842" y="1592076"/>
          <a:ext cx="11000316" cy="7154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2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26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83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14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73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3897">
                  <a:extLst>
                    <a:ext uri="{9D8B030D-6E8A-4147-A177-3AD203B41FA5}">
                      <a16:colId xmlns:a16="http://schemas.microsoft.com/office/drawing/2014/main" val="1044384781"/>
                    </a:ext>
                  </a:extLst>
                </a:gridCol>
                <a:gridCol w="79866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79198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1050030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Charging Aspects for 5G ProSe Ph3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5G_ProSe_Ph3-CH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12/09/2025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SP-241377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75 %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71DEF8C1-49A7-C080-2F55-70E1D3D32BC8}"/>
              </a:ext>
            </a:extLst>
          </p:cNvPr>
          <p:cNvSpPr txBox="1">
            <a:spLocks/>
          </p:cNvSpPr>
          <p:nvPr/>
        </p:nvSpPr>
        <p:spPr>
          <a:xfrm>
            <a:off x="595841" y="2427618"/>
            <a:ext cx="10851027" cy="3870545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SA#107/SA5#160</a:t>
            </a:r>
          </a:p>
          <a:p>
            <a:pPr marL="457200" lvl="1" indent="0">
              <a:spcBef>
                <a:spcPts val="0"/>
              </a:spcBef>
              <a:spcAft>
                <a:spcPts val="600"/>
              </a:spcAft>
              <a:buNone/>
              <a:defRPr/>
            </a:pPr>
            <a:endParaRPr lang="de-DE" sz="2000" kern="0" dirty="0"/>
          </a:p>
          <a:p>
            <a:pPr marL="457200" lvl="1" indent="0">
              <a:spcBef>
                <a:spcPts val="0"/>
              </a:spcBef>
              <a:spcAft>
                <a:spcPts val="600"/>
              </a:spcAft>
              <a:buNone/>
              <a:defRPr/>
            </a:pPr>
            <a:r>
              <a:rPr lang="en-GB" sz="1600" kern="0" dirty="0"/>
              <a:t>2 CRs agreed covering stage 2 aspects in TS 32.277:</a:t>
            </a:r>
          </a:p>
          <a:p>
            <a:pPr lvl="2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400" kern="0" dirty="0"/>
              <a:t>Add information flows and </a:t>
            </a:r>
            <a:r>
              <a:rPr lang="en-GB" altLang="de-DE" sz="1400" kern="0" dirty="0"/>
              <a:t>information elements to support </a:t>
            </a:r>
            <a:r>
              <a:rPr lang="en-GB" sz="1400" kern="0" dirty="0"/>
              <a:t>layer-3 ProSe UE-to-UE relay communication</a:t>
            </a:r>
          </a:p>
          <a:p>
            <a:pPr lvl="2">
              <a:spcBef>
                <a:spcPts val="0"/>
              </a:spcBef>
              <a:spcAft>
                <a:spcPts val="600"/>
              </a:spcAft>
              <a:defRPr/>
            </a:pPr>
            <a:endParaRPr lang="de-DE" altLang="de-DE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sz="2000" kern="0" dirty="0"/>
          </a:p>
          <a:p>
            <a:pPr lvl="1">
              <a:defRPr/>
            </a:pPr>
            <a:r>
              <a:rPr lang="en-GB" altLang="zh-CN" sz="1400" dirty="0"/>
              <a:t>Complete parameter description</a:t>
            </a:r>
            <a:endParaRPr lang="en-US" sz="1400" kern="0" dirty="0"/>
          </a:p>
        </p:txBody>
      </p:sp>
    </p:spTree>
    <p:extLst>
      <p:ext uri="{BB962C8B-B14F-4D97-AF65-F5344CB8AC3E}">
        <p14:creationId xmlns:p14="http://schemas.microsoft.com/office/powerpoint/2010/main" val="756980934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6FCF7C-C055-32C2-6183-18CF41F353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D3DBFE71-1036-EFEE-18C4-B7F364D466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5842" y="221071"/>
            <a:ext cx="9445000" cy="1143000"/>
          </a:xfrm>
        </p:spPr>
        <p:txBody>
          <a:bodyPr/>
          <a:lstStyle/>
          <a:p>
            <a:r>
              <a:rPr lang="en-GB" altLang="en-US" sz="3200" b="1" dirty="0"/>
              <a:t>Rel-19 WID on charging aspects of satellite access Phase 3</a:t>
            </a:r>
            <a:br>
              <a:rPr lang="en-GB" altLang="en-US" sz="3200" b="1" dirty="0"/>
            </a:br>
            <a:endParaRPr lang="en-GB" altLang="en-US" sz="3200" b="1" dirty="0">
              <a:solidFill>
                <a:srgbClr val="72AF2F"/>
              </a:solidFill>
              <a:highlight>
                <a:srgbClr val="FFFF00"/>
              </a:highlight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C7685C8-AC61-1AC0-5103-EF59BE61AA7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7267129"/>
              </p:ext>
            </p:extLst>
          </p:nvPr>
        </p:nvGraphicFramePr>
        <p:xfrm>
          <a:off x="689148" y="1480109"/>
          <a:ext cx="11000316" cy="7154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2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26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83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14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73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3897">
                  <a:extLst>
                    <a:ext uri="{9D8B030D-6E8A-4147-A177-3AD203B41FA5}">
                      <a16:colId xmlns:a16="http://schemas.microsoft.com/office/drawing/2014/main" val="1044384781"/>
                    </a:ext>
                  </a:extLst>
                </a:gridCol>
                <a:gridCol w="79866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79198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1070014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Charging aspects of satellite access Phase 3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5GSAT_Ph3-CH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12/09/2025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SP-250365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8FED3D22-FB4C-78E2-1C08-75DB696B2376}"/>
              </a:ext>
            </a:extLst>
          </p:cNvPr>
          <p:cNvSpPr txBox="1">
            <a:spLocks/>
          </p:cNvSpPr>
          <p:nvPr/>
        </p:nvSpPr>
        <p:spPr>
          <a:xfrm>
            <a:off x="689148" y="2311581"/>
            <a:ext cx="11000316" cy="381149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SA#107/SA5#160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400" kern="0" dirty="0"/>
              <a:t>8 CRs agreed covering stage 2 and stage 3 aspects:</a:t>
            </a:r>
          </a:p>
          <a:p>
            <a:pPr lvl="2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400" kern="0" dirty="0"/>
              <a:t>32.240: Add MVNO charging which provides satellite service</a:t>
            </a:r>
          </a:p>
          <a:p>
            <a:pPr lvl="2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400" kern="0" dirty="0"/>
              <a:t>32.255: Addition of satellite backhaul category and MVNO charging</a:t>
            </a:r>
          </a:p>
          <a:p>
            <a:pPr lvl="2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400" kern="0" dirty="0"/>
              <a:t>32.256: Add MVNO charging which provides satellite access service</a:t>
            </a:r>
          </a:p>
          <a:p>
            <a:pPr lvl="2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400" kern="0" dirty="0"/>
              <a:t>32.260: Update charging principle for satellite change case</a:t>
            </a:r>
          </a:p>
          <a:p>
            <a:pPr lvl="2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400" kern="0" dirty="0"/>
              <a:t>32.291: Add Data Type and Open API for UE-satellite-UE charging</a:t>
            </a:r>
          </a:p>
          <a:p>
            <a:pPr lvl="2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400" kern="0" dirty="0"/>
              <a:t>32.298: Add </a:t>
            </a:r>
            <a:r>
              <a:rPr lang="en-GB" sz="1400" kern="0" dirty="0" err="1"/>
              <a:t>Store&amp;Forward</a:t>
            </a:r>
            <a:r>
              <a:rPr lang="en-GB" sz="1400" kern="0" dirty="0"/>
              <a:t> charging information in the </a:t>
            </a:r>
            <a:r>
              <a:rPr lang="en-GB" sz="1400" kern="0" dirty="0" err="1"/>
              <a:t>SMSChargingDataTypes</a:t>
            </a:r>
            <a:endParaRPr lang="en-GB" sz="1400" kern="0" dirty="0"/>
          </a:p>
          <a:p>
            <a:pPr lvl="2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400" kern="0" dirty="0"/>
              <a:t>32.298: Add Satellite ID in the </a:t>
            </a:r>
            <a:r>
              <a:rPr lang="en-GB" sz="1400" kern="0" dirty="0" err="1"/>
              <a:t>CHFChargingDataTypes</a:t>
            </a:r>
            <a:r>
              <a:rPr lang="en-GB" sz="1400" kern="0" dirty="0"/>
              <a:t> and </a:t>
            </a:r>
            <a:r>
              <a:rPr lang="en-GB" sz="1400" kern="0" dirty="0" err="1"/>
              <a:t>IMSChargingData</a:t>
            </a:r>
            <a:r>
              <a:rPr lang="en-GB" sz="1400" kern="0" dirty="0"/>
              <a:t> </a:t>
            </a:r>
            <a:r>
              <a:rPr lang="en-GB" sz="1400" kern="0" dirty="0" err="1"/>
              <a:t>Typels</a:t>
            </a:r>
            <a:r>
              <a:rPr lang="en-GB" sz="1400" kern="0" dirty="0"/>
              <a:t> 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GB" altLang="zh-CN" sz="1400" dirty="0"/>
              <a:t>Final check of the stage 3 work</a:t>
            </a:r>
            <a:endParaRPr lang="en-US" sz="1400" kern="0" dirty="0"/>
          </a:p>
        </p:txBody>
      </p:sp>
    </p:spTree>
    <p:extLst>
      <p:ext uri="{BB962C8B-B14F-4D97-AF65-F5344CB8AC3E}">
        <p14:creationId xmlns:p14="http://schemas.microsoft.com/office/powerpoint/2010/main" val="3714603608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B8D538-BB8F-7F92-4FA5-E1305A2EDA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DD12FD45-808A-4C12-BA29-10BE649E14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5842" y="221071"/>
            <a:ext cx="9445000" cy="1143000"/>
          </a:xfrm>
        </p:spPr>
        <p:txBody>
          <a:bodyPr/>
          <a:lstStyle/>
          <a:p>
            <a:r>
              <a:rPr lang="en-GB" altLang="en-US" sz="3200" b="1" dirty="0"/>
              <a:t>Rel-19 WID on Charging aspects of CAPIF</a:t>
            </a:r>
            <a:br>
              <a:rPr lang="en-GB" altLang="en-US" sz="3200" b="1" dirty="0"/>
            </a:br>
            <a:endParaRPr lang="en-GB" altLang="en-US" sz="3200" b="1" dirty="0">
              <a:solidFill>
                <a:srgbClr val="72AF2F"/>
              </a:solidFill>
              <a:highlight>
                <a:srgbClr val="FFFF00"/>
              </a:highlight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BC456273-2A4F-1169-ADBF-3AD597171C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2567248"/>
              </p:ext>
            </p:extLst>
          </p:nvPr>
        </p:nvGraphicFramePr>
        <p:xfrm>
          <a:off x="595842" y="1592076"/>
          <a:ext cx="11000316" cy="7154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2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26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83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14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73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3897">
                  <a:extLst>
                    <a:ext uri="{9D8B030D-6E8A-4147-A177-3AD203B41FA5}">
                      <a16:colId xmlns:a16="http://schemas.microsoft.com/office/drawing/2014/main" val="1044384781"/>
                    </a:ext>
                  </a:extLst>
                </a:gridCol>
                <a:gridCol w="79866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79198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1070015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Charging aspects of CAPIF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CH_CAPIF_EXT 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12/09/2025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SP-250366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A567674C-B2F5-DB29-0494-DD5E2D69AFCD}"/>
              </a:ext>
            </a:extLst>
          </p:cNvPr>
          <p:cNvSpPr txBox="1">
            <a:spLocks/>
          </p:cNvSpPr>
          <p:nvPr/>
        </p:nvSpPr>
        <p:spPr>
          <a:xfrm>
            <a:off x="595842" y="2763520"/>
            <a:ext cx="10925672" cy="3583491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SA#107/SA5#160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altLang="de-DE" sz="1600" kern="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de-DE" sz="1600" kern="0" dirty="0"/>
              <a:t>       9</a:t>
            </a:r>
            <a:r>
              <a:rPr lang="en-GB" sz="1600" kern="0" dirty="0">
                <a:sym typeface="+mn-ea"/>
              </a:rPr>
              <a:t> CRs agreed covering stage 2</a:t>
            </a:r>
            <a:r>
              <a:rPr lang="en-GB" sz="1600" kern="0" dirty="0"/>
              <a:t> and stage 3 aspects</a:t>
            </a:r>
            <a:r>
              <a:rPr lang="en-US" altLang="en-GB" sz="1600" kern="0" dirty="0">
                <a:sym typeface="+mn-ea"/>
              </a:rPr>
              <a:t>:</a:t>
            </a:r>
            <a:endParaRPr lang="de-DE" altLang="de-DE" sz="16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400" kern="0" dirty="0">
                <a:sym typeface="+mn-ea"/>
              </a:rPr>
              <a:t>Addition of the CAPIF Charging Principle,  CAPIF triggers, CAPIF Message Flows </a:t>
            </a:r>
            <a:r>
              <a:rPr lang="en-GB" sz="1400" kern="0">
                <a:sym typeface="+mn-ea"/>
              </a:rPr>
              <a:t>(PEC) and </a:t>
            </a:r>
            <a:r>
              <a:rPr lang="en-GB" sz="1400" kern="0" dirty="0">
                <a:sym typeface="+mn-ea"/>
              </a:rPr>
              <a:t>CAPIF specific charging information (</a:t>
            </a:r>
            <a:r>
              <a:rPr lang="en-US" sz="1400" kern="0" dirty="0">
                <a:sym typeface="+mn-ea"/>
              </a:rPr>
              <a:t>TS 32.254)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>
                <a:sym typeface="+mn-ea"/>
              </a:rPr>
              <a:t>CAPIF Exposure API Function (</a:t>
            </a:r>
            <a:r>
              <a:rPr lang="en-DE" sz="1400" kern="0" dirty="0"/>
              <a:t>Tenant Identifier availability</a:t>
            </a:r>
            <a:r>
              <a:rPr lang="en-US" sz="1400" kern="0" dirty="0">
                <a:sym typeface="+mn-ea"/>
              </a:rPr>
              <a:t>), </a:t>
            </a:r>
            <a:r>
              <a:rPr lang="en-GB" sz="1400" kern="0" dirty="0">
                <a:sym typeface="+mn-ea"/>
              </a:rPr>
              <a:t>CAPIF API Invoker Charging Flow (</a:t>
            </a:r>
            <a:r>
              <a:rPr lang="en-US" sz="1400" kern="0" dirty="0">
                <a:sym typeface="+mn-ea"/>
              </a:rPr>
              <a:t>TS 32.254)</a:t>
            </a:r>
            <a:endParaRPr lang="en-GB" sz="1400" kern="0" dirty="0">
              <a:sym typeface="+mn-ea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>
                <a:sym typeface="+mn-ea"/>
              </a:rPr>
              <a:t>CAPIF Service, CAPIF Attribute and CAPIF EnumerationValue </a:t>
            </a:r>
            <a:r>
              <a:rPr lang="en-GB" sz="1400" kern="0" dirty="0">
                <a:sym typeface="+mn-ea"/>
              </a:rPr>
              <a:t>(</a:t>
            </a:r>
            <a:r>
              <a:rPr lang="en-US" sz="1400" kern="0" dirty="0">
                <a:sym typeface="+mn-ea"/>
              </a:rPr>
              <a:t>TS 32.291)</a:t>
            </a:r>
            <a:endParaRPr lang="en-GB" sz="1400" kern="0" dirty="0">
              <a:sym typeface="+mn-ea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altLang="de-DE" sz="1400" kern="0" dirty="0"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GB" altLang="zh-CN" sz="1400" dirty="0"/>
              <a:t>Finalize the stage 3 work</a:t>
            </a:r>
          </a:p>
        </p:txBody>
      </p:sp>
    </p:spTree>
    <p:extLst>
      <p:ext uri="{BB962C8B-B14F-4D97-AF65-F5344CB8AC3E}">
        <p14:creationId xmlns:p14="http://schemas.microsoft.com/office/powerpoint/2010/main" val="128406495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CC2649-83B2-DE04-DB4F-03B5C85AA0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1CE83362-3667-AF4E-DAF9-3A90C5217A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5842" y="221071"/>
            <a:ext cx="9445000" cy="1143000"/>
          </a:xfrm>
        </p:spPr>
        <p:txBody>
          <a:bodyPr/>
          <a:lstStyle/>
          <a:p>
            <a:r>
              <a:rPr lang="en-GB" altLang="en-US" sz="3200" b="1" dirty="0"/>
              <a:t>Rel-19 WID on Charging aspects of next generation real time communication services phase 2</a:t>
            </a:r>
            <a:br>
              <a:rPr lang="en-GB" altLang="en-US" sz="3200" b="1" dirty="0"/>
            </a:br>
            <a:endParaRPr lang="en-GB" altLang="en-US" sz="3200" b="1" dirty="0">
              <a:solidFill>
                <a:srgbClr val="72AF2F"/>
              </a:solidFill>
              <a:highlight>
                <a:srgbClr val="FFFF00"/>
              </a:highlight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8CC4104-E3D4-F4F4-9745-0B8035E60CD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4877620"/>
              </p:ext>
            </p:extLst>
          </p:nvPr>
        </p:nvGraphicFramePr>
        <p:xfrm>
          <a:off x="595842" y="1364071"/>
          <a:ext cx="11000316" cy="7154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2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26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83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14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73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3897">
                  <a:extLst>
                    <a:ext uri="{9D8B030D-6E8A-4147-A177-3AD203B41FA5}">
                      <a16:colId xmlns:a16="http://schemas.microsoft.com/office/drawing/2014/main" val="1044384781"/>
                    </a:ext>
                  </a:extLst>
                </a:gridCol>
                <a:gridCol w="79866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79198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1070016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Charging aspects of next generation real time communication services phase 2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NG_RTC_Ph2-CH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12/09/2025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S5-251857</a:t>
                      </a:r>
                    </a:p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(SP-250367)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44381D86-81EC-1685-7AA4-244F609F2D22}"/>
              </a:ext>
            </a:extLst>
          </p:cNvPr>
          <p:cNvSpPr txBox="1">
            <a:spLocks/>
          </p:cNvSpPr>
          <p:nvPr/>
        </p:nvSpPr>
        <p:spPr>
          <a:xfrm>
            <a:off x="595842" y="2323322"/>
            <a:ext cx="10925672" cy="3993502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SA#107/SA5#160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lang="de-DE" altLang="de-DE" sz="2000" kern="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de-DE" altLang="de-DE" sz="2000" kern="0" dirty="0"/>
              <a:t>     2</a:t>
            </a:r>
            <a:r>
              <a:rPr lang="en-GB" sz="1600" kern="0" dirty="0">
                <a:sym typeface="+mn-ea"/>
              </a:rPr>
              <a:t> CRs agreed covering stage 2 aspects in TS 32.260 </a:t>
            </a:r>
            <a:r>
              <a:rPr lang="en-US" altLang="en-GB" sz="1600" kern="0" dirty="0">
                <a:sym typeface="+mn-ea"/>
              </a:rPr>
              <a:t>:</a:t>
            </a:r>
            <a:endParaRPr lang="de-DE" altLang="de-DE" sz="1600" kern="0" dirty="0"/>
          </a:p>
          <a:p>
            <a:pPr lvl="1" algn="l">
              <a:spcBef>
                <a:spcPts val="0"/>
              </a:spcBef>
              <a:spcAft>
                <a:spcPts val="600"/>
              </a:spcAft>
              <a:buSzTx/>
              <a:defRPr/>
            </a:pPr>
            <a:r>
              <a:rPr lang="en-US" sz="1400" kern="0" dirty="0">
                <a:sym typeface="+mn-ea"/>
              </a:rPr>
              <a:t> Charging principle and information for Avatar communication charging</a:t>
            </a:r>
          </a:p>
          <a:p>
            <a:pPr lvl="1" algn="l">
              <a:spcBef>
                <a:spcPts val="0"/>
              </a:spcBef>
              <a:spcAft>
                <a:spcPts val="600"/>
              </a:spcAft>
              <a:buSzTx/>
              <a:defRPr/>
            </a:pPr>
            <a:endParaRPr lang="en-US" sz="1400" kern="0" dirty="0"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GB" altLang="zh-CN" sz="1400" dirty="0"/>
              <a:t>Message flow and parameter definition</a:t>
            </a:r>
          </a:p>
        </p:txBody>
      </p:sp>
    </p:spTree>
    <p:extLst>
      <p:ext uri="{BB962C8B-B14F-4D97-AF65-F5344CB8AC3E}">
        <p14:creationId xmlns:p14="http://schemas.microsoft.com/office/powerpoint/2010/main" val="3099198215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28E25E-F40C-FE0E-EB40-EEFE175434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8CF0C4F7-554A-9603-3C5F-B2F803FADC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5842" y="221071"/>
            <a:ext cx="9445000" cy="1143000"/>
          </a:xfrm>
        </p:spPr>
        <p:txBody>
          <a:bodyPr/>
          <a:lstStyle/>
          <a:p>
            <a:r>
              <a:rPr lang="en-GB" altLang="en-US" sz="3200" b="1" dirty="0"/>
              <a:t>Rel-19 WID on Charging for Uncrewed Aerial Systems Phase 3</a:t>
            </a:r>
            <a:endParaRPr lang="en-GB" altLang="en-US" sz="3200" b="1" dirty="0">
              <a:solidFill>
                <a:srgbClr val="72AF2F"/>
              </a:solidFill>
              <a:highlight>
                <a:srgbClr val="FFFF00"/>
              </a:highlight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19946137-BF8C-12A5-255B-4DD47D1F0E5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2688965"/>
              </p:ext>
            </p:extLst>
          </p:nvPr>
        </p:nvGraphicFramePr>
        <p:xfrm>
          <a:off x="595842" y="1592076"/>
          <a:ext cx="11000316" cy="7154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2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26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83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14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73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3897">
                  <a:extLst>
                    <a:ext uri="{9D8B030D-6E8A-4147-A177-3AD203B41FA5}">
                      <a16:colId xmlns:a16="http://schemas.microsoft.com/office/drawing/2014/main" val="1044384781"/>
                    </a:ext>
                  </a:extLst>
                </a:gridCol>
                <a:gridCol w="79866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79198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1070017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Charging for Uncrewed Aerial Systems Phase 3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UAS_Ph3-CH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12/09/2025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S5-251801</a:t>
                      </a:r>
                    </a:p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(SP-250396)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45 %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27D443A7-4ECB-56D0-2F15-89127B16A66B}"/>
              </a:ext>
            </a:extLst>
          </p:cNvPr>
          <p:cNvSpPr txBox="1">
            <a:spLocks/>
          </p:cNvSpPr>
          <p:nvPr/>
        </p:nvSpPr>
        <p:spPr>
          <a:xfrm>
            <a:off x="595842" y="2461098"/>
            <a:ext cx="10925672" cy="3885913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SA#107/SA5#160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altLang="de-DE" sz="2000" kern="0" dirty="0"/>
          </a:p>
          <a:p>
            <a:pPr marL="457200" lvl="1" indent="0" algn="l">
              <a:spcBef>
                <a:spcPts val="0"/>
              </a:spcBef>
              <a:spcAft>
                <a:spcPts val="600"/>
              </a:spcAft>
              <a:buSzTx/>
              <a:buNone/>
              <a:defRPr/>
            </a:pPr>
            <a:r>
              <a:rPr lang="de-DE" altLang="de-DE" sz="1600" kern="0" dirty="0"/>
              <a:t>3</a:t>
            </a:r>
            <a:r>
              <a:rPr lang="en-GB" sz="1600" kern="0" dirty="0">
                <a:sym typeface="+mn-ea"/>
              </a:rPr>
              <a:t> CRs agreed covering stage 2 aspects</a:t>
            </a:r>
            <a:r>
              <a:rPr lang="en-US" altLang="en-GB" sz="1600" kern="0" dirty="0">
                <a:sym typeface="+mn-ea"/>
              </a:rPr>
              <a:t>:</a:t>
            </a:r>
            <a:endParaRPr lang="de-DE" altLang="de-DE" sz="1600" kern="0" dirty="0"/>
          </a:p>
          <a:p>
            <a:pPr lvl="1" algn="l">
              <a:spcBef>
                <a:spcPts val="0"/>
              </a:spcBef>
              <a:spcAft>
                <a:spcPts val="600"/>
              </a:spcAft>
              <a:buSzTx/>
              <a:defRPr/>
            </a:pPr>
            <a:r>
              <a:rPr lang="en-GB" sz="1400" kern="0" dirty="0">
                <a:sym typeface="+mn-ea"/>
              </a:rPr>
              <a:t>Add charging principles for UAS charging (TS 32.240)</a:t>
            </a:r>
            <a:endParaRPr lang="de-DE" altLang="de-DE" sz="2000" kern="0" dirty="0"/>
          </a:p>
          <a:p>
            <a:pPr lvl="1" algn="l">
              <a:spcBef>
                <a:spcPts val="0"/>
              </a:spcBef>
              <a:spcAft>
                <a:spcPts val="600"/>
              </a:spcAft>
              <a:buSzTx/>
              <a:defRPr/>
            </a:pPr>
            <a:r>
              <a:rPr lang="en-GB" sz="1400" kern="0" dirty="0">
                <a:sym typeface="+mn-ea"/>
              </a:rPr>
              <a:t>Add UAS charging requirements for SMF (TS 32.255)</a:t>
            </a:r>
            <a:endParaRPr lang="de-DE" altLang="de-DE" sz="32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400" kern="0" dirty="0"/>
              <a:t>Add UAS charging requirements for AMF (TS 32.256)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de-DE" altLang="de-DE" sz="20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GB" altLang="zh-CN" sz="1400" dirty="0"/>
              <a:t>Definition of UE type identification for the stage 2 and stage 3 work completion based on LS exchange with CT WGs </a:t>
            </a:r>
            <a:endParaRPr lang="en-US" sz="1400" kern="0" dirty="0"/>
          </a:p>
        </p:txBody>
      </p:sp>
    </p:spTree>
    <p:extLst>
      <p:ext uri="{BB962C8B-B14F-4D97-AF65-F5344CB8AC3E}">
        <p14:creationId xmlns:p14="http://schemas.microsoft.com/office/powerpoint/2010/main" val="380459987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767C98-8C9E-A5F5-B857-6753806639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88910A43-C428-1431-8F3E-FDE86F76F4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5842" y="221071"/>
            <a:ext cx="9445000" cy="1143000"/>
          </a:xfrm>
        </p:spPr>
        <p:txBody>
          <a:bodyPr/>
          <a:lstStyle/>
          <a:p>
            <a:r>
              <a:rPr lang="en-GB" altLang="en-US" sz="3200" b="1" dirty="0">
                <a:solidFill>
                  <a:srgbClr val="00B050"/>
                </a:solidFill>
              </a:rPr>
              <a:t>Rel-19 WID on Charging Aspects of 5GC </a:t>
            </a:r>
            <a:r>
              <a:rPr lang="en-GB" altLang="en-US" sz="3200" b="1" dirty="0" err="1">
                <a:solidFill>
                  <a:srgbClr val="00B050"/>
                </a:solidFill>
              </a:rPr>
              <a:t>LoCation</a:t>
            </a:r>
            <a:r>
              <a:rPr lang="en-GB" altLang="en-US" sz="3200" b="1" dirty="0">
                <a:solidFill>
                  <a:srgbClr val="00B050"/>
                </a:solidFill>
              </a:rPr>
              <a:t> Services</a:t>
            </a:r>
            <a:endParaRPr lang="en-GB" altLang="en-US" sz="3200" b="1" dirty="0">
              <a:solidFill>
                <a:srgbClr val="00B050"/>
              </a:solidFill>
              <a:highlight>
                <a:srgbClr val="FFFF00"/>
              </a:highlight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239D2E1E-826B-5981-DFAA-667EAFE29A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6260744"/>
              </p:ext>
            </p:extLst>
          </p:nvPr>
        </p:nvGraphicFramePr>
        <p:xfrm>
          <a:off x="595842" y="1592076"/>
          <a:ext cx="11000316" cy="7154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2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26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83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14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73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3897">
                  <a:extLst>
                    <a:ext uri="{9D8B030D-6E8A-4147-A177-3AD203B41FA5}">
                      <a16:colId xmlns:a16="http://schemas.microsoft.com/office/drawing/2014/main" val="1044384781"/>
                    </a:ext>
                  </a:extLst>
                </a:gridCol>
                <a:gridCol w="79866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79198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1070018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Charging Aspects of 5GC </a:t>
                      </a:r>
                      <a:r>
                        <a:rPr lang="en-GB" sz="1000" b="1" i="0" u="none" strike="noStrike" kern="1200" dirty="0" err="1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LoCation</a:t>
                      </a: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Services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CH_5G_eLCS_Ph3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12/09/2025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SP-250370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87EE4E5D-33CA-AE42-84EA-23164A818066}"/>
              </a:ext>
            </a:extLst>
          </p:cNvPr>
          <p:cNvSpPr txBox="1">
            <a:spLocks/>
          </p:cNvSpPr>
          <p:nvPr/>
        </p:nvSpPr>
        <p:spPr>
          <a:xfrm>
            <a:off x="595842" y="2535515"/>
            <a:ext cx="10925672" cy="379064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SA#107/SA5#160</a:t>
            </a:r>
          </a:p>
          <a:p>
            <a:pPr marL="457200" lvl="1" indent="0" algn="l">
              <a:spcBef>
                <a:spcPts val="0"/>
              </a:spcBef>
              <a:spcAft>
                <a:spcPts val="600"/>
              </a:spcAft>
              <a:buSzTx/>
              <a:buNone/>
              <a:defRPr/>
            </a:pPr>
            <a:r>
              <a:rPr lang="de-DE" altLang="de-DE" sz="2000" kern="0" dirty="0"/>
              <a:t>2</a:t>
            </a:r>
            <a:r>
              <a:rPr lang="en-GB" sz="1600" kern="0" dirty="0">
                <a:sym typeface="+mn-ea"/>
              </a:rPr>
              <a:t> CRs agreed covering stage 3 aspects in TS 32.291 and TS 32.298</a:t>
            </a:r>
            <a:r>
              <a:rPr lang="en-US" altLang="en-GB" sz="1600" kern="0" dirty="0">
                <a:sym typeface="+mn-ea"/>
              </a:rPr>
              <a:t>:</a:t>
            </a:r>
            <a:endParaRPr lang="de-DE" altLang="de-DE" sz="1600" kern="0" dirty="0"/>
          </a:p>
          <a:p>
            <a:pPr lvl="1" algn="l">
              <a:spcBef>
                <a:spcPts val="0"/>
              </a:spcBef>
              <a:spcAft>
                <a:spcPts val="600"/>
              </a:spcAft>
              <a:buSzTx/>
              <a:defRPr/>
            </a:pPr>
            <a:r>
              <a:rPr lang="en-GB" sz="1400" kern="0" dirty="0">
                <a:sym typeface="+mn-ea"/>
              </a:rPr>
              <a:t>Introduce </a:t>
            </a:r>
            <a:r>
              <a:rPr lang="en-GB" sz="1400" kern="0" dirty="0" err="1">
                <a:sym typeface="+mn-ea"/>
              </a:rPr>
              <a:t>OpenAPI</a:t>
            </a:r>
            <a:r>
              <a:rPr lang="en-GB" sz="1400" kern="0" dirty="0">
                <a:sym typeface="+mn-ea"/>
              </a:rPr>
              <a:t> extension and add charging information to CDR for 5GS LCS</a:t>
            </a:r>
          </a:p>
          <a:p>
            <a:pPr lvl="1" algn="l">
              <a:spcBef>
                <a:spcPts val="0"/>
              </a:spcBef>
              <a:spcAft>
                <a:spcPts val="600"/>
              </a:spcAft>
              <a:buSzTx/>
              <a:defRPr/>
            </a:pPr>
            <a:endParaRPr lang="de-DE" altLang="de-DE" sz="20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GB" altLang="zh-CN" sz="1400" dirty="0"/>
              <a:t>Work item is completed</a:t>
            </a:r>
            <a:endParaRPr lang="en-US" sz="1400" kern="0" dirty="0"/>
          </a:p>
        </p:txBody>
      </p:sp>
    </p:spTree>
    <p:extLst>
      <p:ext uri="{BB962C8B-B14F-4D97-AF65-F5344CB8AC3E}">
        <p14:creationId xmlns:p14="http://schemas.microsoft.com/office/powerpoint/2010/main" val="3685079624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114AD4-CD84-A209-61C0-8504458669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9C3A0AAF-EC9E-510A-9445-94ADF1F9B3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5842" y="221071"/>
            <a:ext cx="9445000" cy="1143000"/>
          </a:xfrm>
        </p:spPr>
        <p:txBody>
          <a:bodyPr/>
          <a:lstStyle/>
          <a:p>
            <a:r>
              <a:rPr lang="en-GB" altLang="en-US" sz="3200" b="1" dirty="0">
                <a:solidFill>
                  <a:srgbClr val="00B050"/>
                </a:solidFill>
              </a:rPr>
              <a:t>Rel-19 WID on Charging for Ambient power-enabled Internet of Things</a:t>
            </a:r>
            <a:endParaRPr lang="en-GB" altLang="en-US" sz="3200" b="1" dirty="0">
              <a:solidFill>
                <a:srgbClr val="00B050"/>
              </a:solidFill>
              <a:highlight>
                <a:srgbClr val="FFFF00"/>
              </a:highlight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907C1ABF-23B0-4D8A-13B3-7C7277B96F3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7019080"/>
              </p:ext>
            </p:extLst>
          </p:nvPr>
        </p:nvGraphicFramePr>
        <p:xfrm>
          <a:off x="595842" y="1592076"/>
          <a:ext cx="11000316" cy="7154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2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26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83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14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73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3897">
                  <a:extLst>
                    <a:ext uri="{9D8B030D-6E8A-4147-A177-3AD203B41FA5}">
                      <a16:colId xmlns:a16="http://schemas.microsoft.com/office/drawing/2014/main" val="1044384781"/>
                    </a:ext>
                  </a:extLst>
                </a:gridCol>
                <a:gridCol w="79866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79198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1070019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Charging for Ambient power-enabled Internet of Things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AmbientIoT</a:t>
                      </a:r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-CH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12/09/2025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SP-250369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  <a:endParaRPr lang="en-US" sz="12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4656E2D1-B3AB-2474-2C1A-3C55AC1C8ADE}"/>
              </a:ext>
            </a:extLst>
          </p:cNvPr>
          <p:cNvSpPr txBox="1">
            <a:spLocks/>
          </p:cNvSpPr>
          <p:nvPr/>
        </p:nvSpPr>
        <p:spPr>
          <a:xfrm>
            <a:off x="595842" y="2453952"/>
            <a:ext cx="10925672" cy="389306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SA#107/SA5#160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lang="de-DE" altLang="de-DE" sz="2000" kern="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de-DE" altLang="de-DE" sz="2000" kern="0" dirty="0"/>
              <a:t>      1</a:t>
            </a:r>
            <a:r>
              <a:rPr lang="en-GB" sz="1600" kern="0" dirty="0">
                <a:sym typeface="+mn-ea"/>
              </a:rPr>
              <a:t> CRs agreed covering stage2 aspects</a:t>
            </a:r>
            <a:r>
              <a:rPr lang="en-US" altLang="en-GB" sz="1600" kern="0" dirty="0">
                <a:sym typeface="+mn-ea"/>
              </a:rPr>
              <a:t>:</a:t>
            </a:r>
            <a:endParaRPr lang="de-DE" altLang="de-DE" sz="1600" kern="0" dirty="0"/>
          </a:p>
          <a:p>
            <a:pPr lvl="1" algn="l">
              <a:spcBef>
                <a:spcPts val="0"/>
              </a:spcBef>
              <a:spcAft>
                <a:spcPts val="600"/>
              </a:spcAft>
              <a:buSzTx/>
              <a:defRPr/>
            </a:pPr>
            <a:r>
              <a:rPr lang="en-GB" sz="1400" kern="0" dirty="0">
                <a:sym typeface="+mn-ea"/>
              </a:rPr>
              <a:t>Add charging support to </a:t>
            </a:r>
            <a:r>
              <a:rPr lang="en-GB" sz="1400" kern="0" dirty="0" err="1">
                <a:sym typeface="+mn-ea"/>
              </a:rPr>
              <a:t>AIoT</a:t>
            </a:r>
            <a:r>
              <a:rPr lang="en-GB" sz="1400" kern="0" dirty="0">
                <a:sym typeface="+mn-ea"/>
              </a:rPr>
              <a:t> service </a:t>
            </a:r>
            <a:r>
              <a:rPr lang="en-US" sz="1400" kern="0" dirty="0">
                <a:sym typeface="+mn-ea"/>
              </a:rPr>
              <a:t>(TS 32.254)</a:t>
            </a:r>
          </a:p>
          <a:p>
            <a:pPr marL="457200" lvl="1" indent="0" algn="l">
              <a:spcBef>
                <a:spcPts val="0"/>
              </a:spcBef>
              <a:spcAft>
                <a:spcPts val="600"/>
              </a:spcAft>
              <a:buSzTx/>
              <a:buNone/>
              <a:defRPr/>
            </a:pPr>
            <a:endParaRPr lang="de-DE" altLang="de-DE" sz="20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GB" altLang="zh-CN" sz="1400" dirty="0"/>
              <a:t>Work item is completed</a:t>
            </a:r>
            <a:endParaRPr lang="en-US" sz="1400" kern="0" dirty="0"/>
          </a:p>
        </p:txBody>
      </p:sp>
    </p:spTree>
    <p:extLst>
      <p:ext uri="{BB962C8B-B14F-4D97-AF65-F5344CB8AC3E}">
        <p14:creationId xmlns:p14="http://schemas.microsoft.com/office/powerpoint/2010/main" val="1750737541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055D45-CFCD-6215-CA97-593B32245E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A01DDFC6-A432-0605-E094-AA7B2A21C9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5842" y="221071"/>
            <a:ext cx="9445000" cy="1143000"/>
          </a:xfrm>
        </p:spPr>
        <p:txBody>
          <a:bodyPr/>
          <a:lstStyle/>
          <a:p>
            <a:r>
              <a:rPr lang="en-GB" altLang="en-US" sz="3200" b="1" dirty="0"/>
              <a:t>Rel-19 WID on Charging aspects for Multi-Operator Core Network (MOCN) Network Sharing</a:t>
            </a:r>
            <a:br>
              <a:rPr lang="en-GB" altLang="en-US" sz="3200" b="1" dirty="0"/>
            </a:br>
            <a:endParaRPr lang="en-GB" altLang="en-US" sz="3200" b="1" dirty="0">
              <a:solidFill>
                <a:srgbClr val="72AF2F"/>
              </a:solidFill>
              <a:highlight>
                <a:srgbClr val="FFFF00"/>
              </a:highlight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C52B67E2-8063-2E36-CFE7-7ABDF14DBD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8151933"/>
              </p:ext>
            </p:extLst>
          </p:nvPr>
        </p:nvGraphicFramePr>
        <p:xfrm>
          <a:off x="595842" y="1592076"/>
          <a:ext cx="11000316" cy="7154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2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26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83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14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73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3897">
                  <a:extLst>
                    <a:ext uri="{9D8B030D-6E8A-4147-A177-3AD203B41FA5}">
                      <a16:colId xmlns:a16="http://schemas.microsoft.com/office/drawing/2014/main" val="1044384781"/>
                    </a:ext>
                  </a:extLst>
                </a:gridCol>
                <a:gridCol w="79866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79198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1070020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WID on Charging aspects for Multi-Operator Core Network (MOCN) Network Sharing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CH_MOCN_NetShare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12/09/2025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S5-252769</a:t>
                      </a:r>
                    </a:p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(SP-250371)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75 %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Revised WID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65EBD4CE-8561-8325-992C-135641A868B8}"/>
              </a:ext>
            </a:extLst>
          </p:cNvPr>
          <p:cNvSpPr txBox="1">
            <a:spLocks/>
          </p:cNvSpPr>
          <p:nvPr/>
        </p:nvSpPr>
        <p:spPr>
          <a:xfrm>
            <a:off x="595842" y="2463282"/>
            <a:ext cx="10925672" cy="3883729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SA#107/SA5#160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de-DE" altLang="de-DE" sz="2000" kern="0" dirty="0"/>
              <a:t>       2</a:t>
            </a:r>
            <a:r>
              <a:rPr lang="en-GB" sz="1600" kern="0" dirty="0">
                <a:sym typeface="+mn-ea"/>
              </a:rPr>
              <a:t> CRs withdrawn from SA5#160 to move the stage 2 aspects to TS 28.201</a:t>
            </a:r>
            <a:r>
              <a:rPr lang="en-US" altLang="en-GB" sz="1600" kern="0" dirty="0">
                <a:sym typeface="+mn-ea"/>
              </a:rPr>
              <a:t>:</a:t>
            </a:r>
            <a:endParaRPr lang="de-DE" altLang="de-DE" sz="1600" kern="0" dirty="0"/>
          </a:p>
          <a:p>
            <a:pPr lvl="1" algn="l">
              <a:spcBef>
                <a:spcPts val="0"/>
              </a:spcBef>
              <a:spcAft>
                <a:spcPts val="600"/>
              </a:spcAft>
              <a:buSzTx/>
              <a:defRPr/>
            </a:pPr>
            <a:r>
              <a:rPr lang="en-GB" sz="1400" kern="0" dirty="0">
                <a:sym typeface="+mn-ea"/>
              </a:rPr>
              <a:t>TS 32.255: Introduction of charging requirements and architecture for MOCN</a:t>
            </a:r>
            <a:endParaRPr lang="en-US" sz="1400" kern="0" dirty="0">
              <a:sym typeface="+mn-ea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de-DE" altLang="de-DE" sz="2000" kern="0" dirty="0"/>
              <a:t>       8</a:t>
            </a:r>
            <a:r>
              <a:rPr lang="en-GB" sz="1600" kern="0" dirty="0">
                <a:sym typeface="+mn-ea"/>
              </a:rPr>
              <a:t> CRs agreed covering stage 2 aspects</a:t>
            </a:r>
            <a:r>
              <a:rPr lang="en-US" altLang="en-GB" sz="1600" kern="0" dirty="0">
                <a:sym typeface="+mn-ea"/>
              </a:rPr>
              <a:t>:</a:t>
            </a:r>
            <a:endParaRPr lang="de-DE" altLang="de-DE" sz="1600" kern="0" dirty="0"/>
          </a:p>
          <a:p>
            <a:pPr lvl="1" algn="l">
              <a:spcBef>
                <a:spcPts val="0"/>
              </a:spcBef>
              <a:spcAft>
                <a:spcPts val="600"/>
              </a:spcAft>
              <a:buSzTx/>
              <a:defRPr/>
            </a:pPr>
            <a:r>
              <a:rPr lang="en-GB" sz="1400" kern="0" dirty="0">
                <a:sym typeface="+mn-ea"/>
              </a:rPr>
              <a:t>TS 32.255: Addition of charging requirements, principles and architecture for MOCN</a:t>
            </a:r>
            <a:endParaRPr lang="en-US" sz="1400" kern="0" dirty="0">
              <a:sym typeface="+mn-ea"/>
            </a:endParaRPr>
          </a:p>
          <a:p>
            <a:pPr lvl="1" algn="l">
              <a:spcBef>
                <a:spcPts val="0"/>
              </a:spcBef>
              <a:spcAft>
                <a:spcPts val="600"/>
              </a:spcAft>
              <a:buSzTx/>
              <a:defRPr/>
            </a:pPr>
            <a:r>
              <a:rPr lang="en-GB" sz="1400" kern="0" dirty="0">
                <a:sym typeface="+mn-ea"/>
              </a:rPr>
              <a:t>TS 28.201 : Introduction of charging requirements and architecture for MOCN</a:t>
            </a:r>
            <a:endParaRPr lang="en-US" sz="1400" kern="0" dirty="0">
              <a:sym typeface="+mn-ea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400" kern="0" dirty="0">
                <a:sym typeface="+mn-ea"/>
              </a:rPr>
              <a:t>TS 28.201: Addition of message flows and charging information for MOCN</a:t>
            </a:r>
            <a:endParaRPr lang="de-DE" altLang="de-DE" sz="20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Not known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GB" altLang="zh-CN" sz="1400" dirty="0"/>
              <a:t>Complete the stage 3 work</a:t>
            </a:r>
            <a:endParaRPr lang="en-US" sz="1400" kern="0" dirty="0"/>
          </a:p>
        </p:txBody>
      </p:sp>
    </p:spTree>
    <p:extLst>
      <p:ext uri="{BB962C8B-B14F-4D97-AF65-F5344CB8AC3E}">
        <p14:creationId xmlns:p14="http://schemas.microsoft.com/office/powerpoint/2010/main" val="2293494591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1636523" y="670114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Charging TSs &amp; TRs </a:t>
            </a:r>
            <a:r>
              <a:rPr lang="en-US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to be sent to SA#108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88323605"/>
              </p:ext>
            </p:extLst>
          </p:nvPr>
        </p:nvGraphicFramePr>
        <p:xfrm>
          <a:off x="690170" y="2084296"/>
          <a:ext cx="10651674" cy="949259"/>
        </p:xfrm>
        <a:graphic>
          <a:graphicData uri="http://schemas.openxmlformats.org/drawingml/2006/table">
            <a:tbl>
              <a:tblPr/>
              <a:tblGrid>
                <a:gridCol w="12815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7990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71081">
                  <a:extLst>
                    <a:ext uri="{9D8B030D-6E8A-4147-A177-3AD203B41FA5}">
                      <a16:colId xmlns:a16="http://schemas.microsoft.com/office/drawing/2014/main" val="1307580657"/>
                    </a:ext>
                  </a:extLst>
                </a:gridCol>
              </a:tblGrid>
              <a:tr h="46312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For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6137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FR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8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448073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16487926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9A4462-8410-4856-8E91-37BCEC64D8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08526" y="566806"/>
            <a:ext cx="6507824" cy="1143000"/>
          </a:xfrm>
        </p:spPr>
        <p:txBody>
          <a:bodyPr/>
          <a:lstStyle/>
          <a:p>
            <a:r>
              <a:rPr lang="en-US" sz="4000" dirty="0">
                <a:ea typeface="+mn-ea"/>
                <a:cs typeface="Arial" panose="020B0604020202020204" pitchFamily="34" charset="0"/>
              </a:rPr>
              <a:t>Charging contributions 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6A0F4C-1F3F-4B7E-AB9C-EEE50D4A05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7129" y="1709806"/>
            <a:ext cx="4001995" cy="4389433"/>
          </a:xfrm>
        </p:spPr>
        <p:txBody>
          <a:bodyPr/>
          <a:lstStyle/>
          <a:p>
            <a:pPr marL="0" indent="0">
              <a:buNone/>
            </a:pPr>
            <a:r>
              <a:rPr lang="en-US" sz="2800" b="1" dirty="0"/>
              <a:t>Maintenance</a:t>
            </a:r>
          </a:p>
          <a:p>
            <a:r>
              <a:rPr lang="en-US" sz="2800" dirty="0"/>
              <a:t>TEI17</a:t>
            </a:r>
          </a:p>
          <a:p>
            <a:r>
              <a:rPr lang="en-US" sz="2800" dirty="0"/>
              <a:t>TEI18</a:t>
            </a:r>
          </a:p>
          <a:p>
            <a:r>
              <a:rPr lang="en-US" sz="2800" dirty="0"/>
              <a:t>ETSUN</a:t>
            </a:r>
          </a:p>
          <a:p>
            <a:r>
              <a:rPr lang="en-US" sz="2800" dirty="0"/>
              <a:t>CHROAM</a:t>
            </a:r>
          </a:p>
          <a:p>
            <a:r>
              <a:rPr lang="en-US" sz="2800" dirty="0"/>
              <a:t>5GS_NSPACH</a:t>
            </a:r>
          </a:p>
          <a:p>
            <a:r>
              <a:rPr lang="en-GB" sz="2800" dirty="0"/>
              <a:t>5G_ProSe</a:t>
            </a:r>
            <a:endParaRPr lang="en-US" sz="2800" dirty="0"/>
          </a:p>
          <a:p>
            <a:endParaRPr lang="en-US" sz="28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B4DA224E-B1E2-A4CE-6F55-7F4895750B12}"/>
              </a:ext>
            </a:extLst>
          </p:cNvPr>
          <p:cNvSpPr txBox="1">
            <a:spLocks/>
          </p:cNvSpPr>
          <p:nvPr/>
        </p:nvSpPr>
        <p:spPr bwMode="auto">
          <a:xfrm>
            <a:off x="7223486" y="1798994"/>
            <a:ext cx="4317321" cy="46810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609585" indent="-609585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US" sz="2800" b="1" kern="0" dirty="0"/>
              <a:t>Release 19 Work</a:t>
            </a:r>
          </a:p>
          <a:p>
            <a:r>
              <a:rPr lang="en-GB" sz="2400" kern="0" dirty="0" err="1"/>
              <a:t>CHFseg</a:t>
            </a:r>
            <a:endParaRPr lang="en-GB" sz="2400" kern="0" dirty="0"/>
          </a:p>
          <a:p>
            <a:r>
              <a:rPr lang="en-US" sz="2400" kern="0" dirty="0"/>
              <a:t>5G_ProSe_Ph3-CH</a:t>
            </a:r>
          </a:p>
          <a:p>
            <a:r>
              <a:rPr lang="en-GB" sz="2400" kern="0" dirty="0"/>
              <a:t>5GSAT_Ph3-CH</a:t>
            </a:r>
          </a:p>
          <a:p>
            <a:r>
              <a:rPr lang="en-GB" sz="2400" kern="0" dirty="0"/>
              <a:t>CH_CAPIF_EXT</a:t>
            </a:r>
          </a:p>
          <a:p>
            <a:r>
              <a:rPr lang="en-GB" sz="2400" kern="0" dirty="0"/>
              <a:t>NG_RTC_Ph2-CH</a:t>
            </a:r>
          </a:p>
          <a:p>
            <a:r>
              <a:rPr lang="en-GB" sz="2400" kern="0" dirty="0"/>
              <a:t>UAS_Ph3-CH</a:t>
            </a:r>
          </a:p>
          <a:p>
            <a:r>
              <a:rPr lang="en-US" sz="2400" kern="0" dirty="0"/>
              <a:t>CH_5G_eLCS_Ph3</a:t>
            </a:r>
          </a:p>
          <a:p>
            <a:r>
              <a:rPr lang="en-US" sz="2400" kern="0" dirty="0"/>
              <a:t>AmbientIoT-CH</a:t>
            </a:r>
          </a:p>
          <a:p>
            <a:r>
              <a:rPr lang="en-US" sz="2400" kern="0" dirty="0"/>
              <a:t>CH_MOCN_NetShare</a:t>
            </a: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C11A15B9-EDEE-3339-AA98-C4B99D243CB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2394028"/>
              </p:ext>
            </p:extLst>
          </p:nvPr>
        </p:nvGraphicFramePr>
        <p:xfrm>
          <a:off x="4192621" y="1779271"/>
          <a:ext cx="2360579" cy="20450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showAsIcon="1" r:id="rId5" imgW="914282" imgH="792515" progId="Word.Document.8">
                  <p:embed/>
                </p:oleObj>
              </mc:Choice>
              <mc:Fallback>
                <p:oleObj name="Document" showAsIcon="1" r:id="rId5" imgW="914282" imgH="792515" progId="Word.Documen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192621" y="1779271"/>
                        <a:ext cx="2360579" cy="20450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82765894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4597" y="1077694"/>
            <a:ext cx="6951645" cy="1140618"/>
          </a:xfrm>
        </p:spPr>
        <p:txBody>
          <a:bodyPr/>
          <a:lstStyle/>
          <a:p>
            <a:r>
              <a:rPr lang="en-GB" altLang="zh-CN" sz="4400" dirty="0"/>
              <a:t>General information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type="subTitle" idx="1"/>
          </p:nvPr>
        </p:nvSpPr>
        <p:spPr>
          <a:xfrm>
            <a:off x="3284954" y="2124456"/>
            <a:ext cx="8434873" cy="4630356"/>
          </a:xfrm>
        </p:spPr>
        <p:txBody>
          <a:bodyPr/>
          <a:lstStyle/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en-GB" sz="2400" b="1" dirty="0"/>
              <a:t>SA5 SWG CH work status:</a:t>
            </a:r>
          </a:p>
          <a:p>
            <a:pPr marL="952485" lvl="1" indent="-342900" algn="l">
              <a:buFont typeface="Wingdings" panose="05000000000000000000" pitchFamily="2" charset="2"/>
              <a:buChar char="v"/>
            </a:pPr>
            <a:r>
              <a:rPr lang="en-GB" sz="1800" dirty="0"/>
              <a:t>Rel-19 CH WIDs are good in time for the completion at SA5#162</a:t>
            </a:r>
          </a:p>
          <a:p>
            <a:pPr marL="952485" lvl="1" indent="-342900" algn="l">
              <a:buFont typeface="Wingdings" panose="05000000000000000000" pitchFamily="2" charset="2"/>
              <a:buChar char="v"/>
            </a:pPr>
            <a:r>
              <a:rPr lang="en-GB" sz="1800" dirty="0"/>
              <a:t>Rel-20 5GA with two identified topics and view on </a:t>
            </a:r>
            <a:r>
              <a:rPr lang="en-GB" sz="1800" b="1" dirty="0"/>
              <a:t>Rel-20 6G Charging study </a:t>
            </a:r>
          </a:p>
          <a:p>
            <a:pPr marL="952485" lvl="1" indent="-342900" algn="l">
              <a:buFont typeface="Wingdings" panose="05000000000000000000" pitchFamily="2" charset="2"/>
              <a:buChar char="v"/>
            </a:pPr>
            <a:r>
              <a:rPr lang="en-GB" sz="1800" dirty="0"/>
              <a:t>SWG CH will have two CH rapporteur calls on 24</a:t>
            </a:r>
            <a:r>
              <a:rPr lang="en-GB" sz="1800" baseline="30000" dirty="0"/>
              <a:t>th</a:t>
            </a:r>
            <a:r>
              <a:rPr lang="en-GB" sz="1800" dirty="0"/>
              <a:t> June and 5</a:t>
            </a:r>
            <a:r>
              <a:rPr lang="en-GB" sz="1800" baseline="30000" dirty="0"/>
              <a:t>th</a:t>
            </a:r>
            <a:r>
              <a:rPr lang="en-GB" sz="1800" dirty="0"/>
              <a:t> August</a:t>
            </a:r>
          </a:p>
          <a:p>
            <a:pPr marL="952485" lvl="1" indent="-342900" algn="l">
              <a:buFont typeface="Wingdings" panose="05000000000000000000" pitchFamily="2" charset="2"/>
              <a:buChar char="v"/>
            </a:pPr>
            <a:r>
              <a:rPr lang="en-GB" sz="1800" dirty="0"/>
              <a:t>Companies following charging are invited to comment in NWM on 5GA/6G CH </a:t>
            </a:r>
          </a:p>
          <a:p>
            <a:pPr marL="952485" lvl="1" indent="-342900" algn="l">
              <a:buFont typeface="Wingdings" panose="05000000000000000000" pitchFamily="2" charset="2"/>
              <a:buChar char="v"/>
            </a:pPr>
            <a:endParaRPr lang="en-GB" sz="1000" dirty="0"/>
          </a:p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en-GB" sz="2400" b="1" dirty="0"/>
              <a:t>SA5 SWG CH statistics: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93036B2-923D-1ED7-FEDF-00BA1DAD4EDE}"/>
              </a:ext>
            </a:extLst>
          </p:cNvPr>
          <p:cNvSpPr txBox="1"/>
          <p:nvPr/>
        </p:nvSpPr>
        <p:spPr>
          <a:xfrm>
            <a:off x="3069521" y="4639688"/>
            <a:ext cx="4705564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52485" lvl="1" indent="-342900" algn="l">
              <a:buFont typeface="Wingdings" panose="05000000000000000000" pitchFamily="2" charset="2"/>
              <a:buChar char="Ø"/>
            </a:pPr>
            <a:r>
              <a:rPr lang="en-GB" sz="1800" dirty="0">
                <a:latin typeface="+mn-lt"/>
              </a:rPr>
              <a:t>Registration at this meeting</a:t>
            </a:r>
          </a:p>
          <a:p>
            <a:pPr marL="952470" lvl="1" indent="-342900">
              <a:buFont typeface="Arial" panose="020B0604020202020204" pitchFamily="34" charset="0"/>
              <a:buChar char="•"/>
            </a:pPr>
            <a:r>
              <a:rPr lang="en-GB" sz="1400" dirty="0"/>
              <a:t>25 delegates face-to-face</a:t>
            </a:r>
          </a:p>
          <a:p>
            <a:pPr marL="952470" lvl="1" indent="-342900">
              <a:buFont typeface="Arial" panose="020B0604020202020204" pitchFamily="34" charset="0"/>
              <a:buChar char="•"/>
            </a:pPr>
            <a:r>
              <a:rPr lang="en-GB" sz="1400" dirty="0"/>
              <a:t>5 delegates online</a:t>
            </a:r>
          </a:p>
          <a:p>
            <a:pPr marL="952470" lvl="1" indent="-342900">
              <a:buFont typeface="Arial" panose="020B0604020202020204" pitchFamily="34" charset="0"/>
              <a:buChar char="•"/>
            </a:pPr>
            <a:endParaRPr lang="en-GB" sz="1400" dirty="0"/>
          </a:p>
          <a:p>
            <a:pPr marL="952485" lvl="1" indent="-342900" algn="l">
              <a:buFont typeface="Wingdings" panose="05000000000000000000" pitchFamily="2" charset="2"/>
              <a:buChar char="Ø"/>
            </a:pPr>
            <a:r>
              <a:rPr lang="en-GB" sz="1600" dirty="0"/>
              <a:t>Participation to this meeting</a:t>
            </a:r>
          </a:p>
          <a:p>
            <a:pPr marL="952470" lvl="1" indent="-342900">
              <a:buFont typeface="Arial" panose="020B0604020202020204" pitchFamily="34" charset="0"/>
              <a:buChar char="•"/>
            </a:pPr>
            <a:r>
              <a:rPr lang="en-GB" sz="1400" dirty="0"/>
              <a:t>15 delegates attended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47D10E5-BDBC-293D-E863-C3E4010AECF5}"/>
              </a:ext>
            </a:extLst>
          </p:cNvPr>
          <p:cNvSpPr txBox="1"/>
          <p:nvPr/>
        </p:nvSpPr>
        <p:spPr>
          <a:xfrm>
            <a:off x="6693250" y="4239579"/>
            <a:ext cx="4705564" cy="18774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52485" lvl="1" indent="-342900" algn="l">
              <a:buFont typeface="Wingdings" panose="05000000000000000000" pitchFamily="2" charset="2"/>
              <a:buChar char="Ø"/>
            </a:pPr>
            <a:r>
              <a:rPr lang="en-GB" sz="1800" dirty="0">
                <a:latin typeface="+mn-lt"/>
              </a:rPr>
              <a:t>Documents</a:t>
            </a:r>
            <a:r>
              <a:rPr lang="en-GB" sz="1600" dirty="0"/>
              <a:t> at this meeting</a:t>
            </a:r>
          </a:p>
          <a:p>
            <a:pPr marL="952470" lvl="1" indent="-342900">
              <a:buFont typeface="Arial" panose="020B0604020202020204" pitchFamily="34" charset="0"/>
              <a:buChar char="•"/>
            </a:pPr>
            <a:r>
              <a:rPr lang="en-GB" sz="1400" dirty="0"/>
              <a:t>75 total input and 57 output contributions</a:t>
            </a:r>
          </a:p>
          <a:p>
            <a:pPr marL="609570" lvl="1" indent="0"/>
            <a:r>
              <a:rPr lang="en-GB" sz="1400" dirty="0"/>
              <a:t> </a:t>
            </a:r>
          </a:p>
          <a:p>
            <a:pPr marL="952470" lvl="1" indent="-342900">
              <a:buFont typeface="Arial" panose="020B0604020202020204" pitchFamily="34" charset="0"/>
              <a:buChar char="•"/>
            </a:pPr>
            <a:r>
              <a:rPr lang="en-GB" sz="1400" dirty="0"/>
              <a:t>3 contributions from the CH plenary</a:t>
            </a:r>
          </a:p>
          <a:p>
            <a:pPr marL="952470" lvl="1" indent="-342900">
              <a:buFont typeface="Arial" panose="020B0604020202020204" pitchFamily="34" charset="0"/>
              <a:buChar char="•"/>
            </a:pPr>
            <a:r>
              <a:rPr lang="en-GB" sz="1400" dirty="0"/>
              <a:t>1 </a:t>
            </a:r>
            <a:r>
              <a:rPr lang="en-GB" sz="1400" dirty="0" err="1"/>
              <a:t>LSin</a:t>
            </a:r>
            <a:r>
              <a:rPr lang="en-GB" sz="1400" dirty="0"/>
              <a:t> and 2 </a:t>
            </a:r>
            <a:r>
              <a:rPr lang="en-GB" sz="1400" dirty="0" err="1"/>
              <a:t>LSout</a:t>
            </a:r>
            <a:r>
              <a:rPr lang="en-GB" sz="1400" dirty="0"/>
              <a:t> </a:t>
            </a:r>
          </a:p>
          <a:p>
            <a:pPr marL="952470" lvl="1" indent="-342900">
              <a:buFont typeface="Arial" panose="020B0604020202020204" pitchFamily="34" charset="0"/>
              <a:buChar char="•"/>
            </a:pPr>
            <a:r>
              <a:rPr lang="en-GB" sz="1400" dirty="0"/>
              <a:t>1 new Rel-19 WID and 1 revised Rel-19 WID</a:t>
            </a:r>
          </a:p>
          <a:p>
            <a:pPr marL="952470" lvl="1" indent="-342900">
              <a:buFont typeface="Arial" panose="020B0604020202020204" pitchFamily="34" charset="0"/>
              <a:buChar char="•"/>
            </a:pPr>
            <a:r>
              <a:rPr lang="en-GB" sz="1400" dirty="0"/>
              <a:t>37 agreed CRs for Rel-19 WIDs</a:t>
            </a:r>
          </a:p>
          <a:p>
            <a:pPr marL="952470" lvl="1" indent="-342900">
              <a:buFont typeface="Arial" panose="020B0604020202020204" pitchFamily="34" charset="0"/>
              <a:buChar char="•"/>
            </a:pPr>
            <a:r>
              <a:rPr lang="en-GB" sz="1400" dirty="0"/>
              <a:t>12 CRs for Maintenance</a:t>
            </a:r>
          </a:p>
        </p:txBody>
      </p:sp>
    </p:spTree>
    <p:extLst>
      <p:ext uri="{BB962C8B-B14F-4D97-AF65-F5344CB8AC3E}">
        <p14:creationId xmlns:p14="http://schemas.microsoft.com/office/powerpoint/2010/main" val="3524770648"/>
      </p:ext>
    </p:extLst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815" y="2879729"/>
            <a:ext cx="8221835" cy="519616"/>
          </a:xfrm>
        </p:spPr>
        <p:txBody>
          <a:bodyPr/>
          <a:lstStyle/>
          <a:p>
            <a:r>
              <a:rPr lang="sv-SE" sz="6000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1954805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2067" y="410966"/>
            <a:ext cx="8973312" cy="768101"/>
          </a:xfrm>
        </p:spPr>
        <p:txBody>
          <a:bodyPr/>
          <a:lstStyle/>
          <a:p>
            <a:r>
              <a:rPr lang="sv-SE" dirty="0"/>
              <a:t>Incoming LSs</a:t>
            </a:r>
          </a:p>
        </p:txBody>
      </p:sp>
      <p:graphicFrame>
        <p:nvGraphicFramePr>
          <p:cNvPr id="6" name="Table Placeholder 4">
            <a:extLst>
              <a:ext uri="{FF2B5EF4-FFF2-40B4-BE49-F238E27FC236}">
                <a16:creationId xmlns:a16="http://schemas.microsoft.com/office/drawing/2014/main" id="{81E1A320-EF42-4A25-A368-F111EC773BB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5311292"/>
              </p:ext>
            </p:extLst>
          </p:nvPr>
        </p:nvGraphicFramePr>
        <p:xfrm>
          <a:off x="774441" y="1939341"/>
          <a:ext cx="10877628" cy="16683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7595">
                  <a:extLst>
                    <a:ext uri="{9D8B030D-6E8A-4147-A177-3AD203B41FA5}">
                      <a16:colId xmlns:a16="http://schemas.microsoft.com/office/drawing/2014/main" val="570476699"/>
                    </a:ext>
                  </a:extLst>
                </a:gridCol>
                <a:gridCol w="6052411">
                  <a:extLst>
                    <a:ext uri="{9D8B030D-6E8A-4147-A177-3AD203B41FA5}">
                      <a16:colId xmlns:a16="http://schemas.microsoft.com/office/drawing/2014/main" val="2618836924"/>
                    </a:ext>
                  </a:extLst>
                </a:gridCol>
                <a:gridCol w="1351622">
                  <a:extLst>
                    <a:ext uri="{9D8B030D-6E8A-4147-A177-3AD203B41FA5}">
                      <a16:colId xmlns:a16="http://schemas.microsoft.com/office/drawing/2014/main" val="3016348962"/>
                    </a:ext>
                  </a:extLst>
                </a:gridCol>
                <a:gridCol w="1175657">
                  <a:extLst>
                    <a:ext uri="{9D8B030D-6E8A-4147-A177-3AD203B41FA5}">
                      <a16:colId xmlns:a16="http://schemas.microsoft.com/office/drawing/2014/main" val="3690116950"/>
                    </a:ext>
                  </a:extLst>
                </a:gridCol>
                <a:gridCol w="1110343">
                  <a:extLst>
                    <a:ext uri="{9D8B030D-6E8A-4147-A177-3AD203B41FA5}">
                      <a16:colId xmlns:a16="http://schemas.microsoft.com/office/drawing/2014/main" val="2952368263"/>
                    </a:ext>
                  </a:extLst>
                </a:gridCol>
              </a:tblGrid>
              <a:tr h="1405438">
                <a:tc>
                  <a:txBody>
                    <a:bodyPr/>
                    <a:lstStyle/>
                    <a:p>
                      <a:pPr algn="ctr"/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  <a:endParaRPr lang="sv-SE" sz="2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Source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Decision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Reply In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368766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S5-252334</a:t>
                      </a: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LS on Extending Charging Support in 5GC</a:t>
                      </a: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CT3</a:t>
                      </a: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replied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S5-252545</a:t>
                      </a: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72203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38350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680" y="116142"/>
            <a:ext cx="9112251" cy="1143000"/>
          </a:xfrm>
        </p:spPr>
        <p:txBody>
          <a:bodyPr/>
          <a:lstStyle/>
          <a:p>
            <a:r>
              <a:rPr lang="sv-SE" dirty="0"/>
              <a:t>Outgoing LSs</a:t>
            </a:r>
          </a:p>
        </p:txBody>
      </p:sp>
      <p:graphicFrame>
        <p:nvGraphicFramePr>
          <p:cNvPr id="5" name="Table Placeholder 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3730016525"/>
              </p:ext>
            </p:extLst>
          </p:nvPr>
        </p:nvGraphicFramePr>
        <p:xfrm>
          <a:off x="731520" y="2155077"/>
          <a:ext cx="10746105" cy="23861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7755">
                  <a:extLst>
                    <a:ext uri="{9D8B030D-6E8A-4147-A177-3AD203B41FA5}">
                      <a16:colId xmlns:a16="http://schemas.microsoft.com/office/drawing/2014/main" val="570476699"/>
                    </a:ext>
                  </a:extLst>
                </a:gridCol>
                <a:gridCol w="5846618">
                  <a:extLst>
                    <a:ext uri="{9D8B030D-6E8A-4147-A177-3AD203B41FA5}">
                      <a16:colId xmlns:a16="http://schemas.microsoft.com/office/drawing/2014/main" val="2618836924"/>
                    </a:ext>
                  </a:extLst>
                </a:gridCol>
                <a:gridCol w="1236518">
                  <a:extLst>
                    <a:ext uri="{9D8B030D-6E8A-4147-A177-3AD203B41FA5}">
                      <a16:colId xmlns:a16="http://schemas.microsoft.com/office/drawing/2014/main" val="3016348962"/>
                    </a:ext>
                  </a:extLst>
                </a:gridCol>
                <a:gridCol w="1194724">
                  <a:extLst>
                    <a:ext uri="{9D8B030D-6E8A-4147-A177-3AD203B41FA5}">
                      <a16:colId xmlns:a16="http://schemas.microsoft.com/office/drawing/2014/main" val="3690116950"/>
                    </a:ext>
                  </a:extLst>
                </a:gridCol>
                <a:gridCol w="1380490">
                  <a:extLst>
                    <a:ext uri="{9D8B030D-6E8A-4147-A177-3AD203B41FA5}">
                      <a16:colId xmlns:a16="http://schemas.microsoft.com/office/drawing/2014/main" val="2952368263"/>
                    </a:ext>
                  </a:extLst>
                </a:gridCol>
              </a:tblGrid>
              <a:tr h="149236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Cc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Reply To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3687663"/>
                  </a:ext>
                </a:extLst>
              </a:tr>
              <a:tr h="406125"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S5-253101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kumimoji="0" lang="en-GB" sz="1600" b="0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LS_Reply</a:t>
                      </a: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 on Extending Charging Support in 5G</a:t>
                      </a: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kumimoji="0" lang="en-US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CT3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sv-SE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SA2, CT4</a:t>
                      </a: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S5-252334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7730782"/>
                  </a:ext>
                </a:extLst>
              </a:tr>
              <a:tr h="406125"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S5-252788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LS on UE type identification for UAS charging requirements</a:t>
                      </a:r>
                      <a:b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</a:b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(assigned for E-mail approval)</a:t>
                      </a: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kumimoji="0" lang="en-US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CT3, CT4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sv-SE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SA2</a:t>
                      </a: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532731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976364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78C1BF-313B-4838-85C8-7573D7717E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6001" y="2454388"/>
            <a:ext cx="9102725" cy="1143000"/>
          </a:xfrm>
        </p:spPr>
        <p:txBody>
          <a:bodyPr/>
          <a:lstStyle/>
          <a:p>
            <a:r>
              <a:rPr lang="sv-SE" dirty="0"/>
              <a:t>Charging (CH) WIs/SIs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35062416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457201" y="541565"/>
            <a:ext cx="8753474" cy="88083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New or Revised Charging SIDs/WIDs</a:t>
            </a:r>
          </a:p>
        </p:txBody>
      </p:sp>
      <p:graphicFrame>
        <p:nvGraphicFramePr>
          <p:cNvPr id="8" name="Group 76">
            <a:extLst>
              <a:ext uri="{FF2B5EF4-FFF2-40B4-BE49-F238E27FC236}">
                <a16:creationId xmlns:a16="http://schemas.microsoft.com/office/drawing/2014/main" id="{9969EA0D-50CF-4183-B85E-7E445686F9F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24052589"/>
              </p:ext>
            </p:extLst>
          </p:nvPr>
        </p:nvGraphicFramePr>
        <p:xfrm>
          <a:off x="597160" y="1422400"/>
          <a:ext cx="11066106" cy="1556506"/>
        </p:xfrm>
        <a:graphic>
          <a:graphicData uri="http://schemas.openxmlformats.org/drawingml/2006/table">
            <a:tbl>
              <a:tblPr/>
              <a:tblGrid>
                <a:gridCol w="13761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725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17354">
                  <a:extLst>
                    <a:ext uri="{9D8B030D-6E8A-4147-A177-3AD203B41FA5}">
                      <a16:colId xmlns:a16="http://schemas.microsoft.com/office/drawing/2014/main" val="1853449902"/>
                    </a:ext>
                  </a:extLst>
                </a:gridCol>
              </a:tblGrid>
              <a:tr h="64899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Source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3755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S5-252769</a:t>
                      </a: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Revised WID on Charging enhancement for MOCN network sharing</a:t>
                      </a: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Ericsson</a:t>
                      </a: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57157916"/>
                  </a:ext>
                </a:extLst>
              </a:tr>
              <a:tr h="453755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S5-253100</a:t>
                      </a: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kumimoji="0" lang="en-GB" sz="16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New </a:t>
                      </a: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WID Converged Charging aspects of CAPIF Phase 3</a:t>
                      </a: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Nokia</a:t>
                      </a: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748351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62750734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1227667" y="101600"/>
            <a:ext cx="9103784" cy="1143000"/>
          </a:xfrm>
        </p:spPr>
        <p:txBody>
          <a:bodyPr/>
          <a:lstStyle/>
          <a:p>
            <a:r>
              <a:rPr lang="en-GB" altLang="en-US" dirty="0"/>
              <a:t>SA5 progress – Summary</a:t>
            </a:r>
            <a:endParaRPr lang="en-US" alt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753180"/>
              </p:ext>
            </p:extLst>
          </p:nvPr>
        </p:nvGraphicFramePr>
        <p:xfrm>
          <a:off x="404027" y="1291665"/>
          <a:ext cx="11602721" cy="486825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64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196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943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319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9297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17212">
                  <a:extLst>
                    <a:ext uri="{9D8B030D-6E8A-4147-A177-3AD203B41FA5}">
                      <a16:colId xmlns:a16="http://schemas.microsoft.com/office/drawing/2014/main" val="3182844481"/>
                    </a:ext>
                  </a:extLst>
                </a:gridCol>
                <a:gridCol w="57395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51498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776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</a:t>
                      </a:r>
                      <a:r>
                        <a:rPr lang="en-GB" sz="800" dirty="0"/>
                        <a:t>(dd/mm/yyyy)</a:t>
                      </a:r>
                      <a:endParaRPr lang="en-GB" sz="1400" dirty="0"/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3443"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Rel-19 Work Items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---</a:t>
                      </a:r>
                      <a:r>
                        <a:rPr lang="en-GB" sz="8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8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6731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1040012</a:t>
                      </a: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CHF Segmentation</a:t>
                      </a:r>
                      <a:endParaRPr lang="en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CH_FSeg</a:t>
                      </a:r>
                      <a:endParaRPr lang="en-GB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12/09/2025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70 %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SP-241001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90 %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8400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1040013</a:t>
                      </a:r>
                      <a:endParaRPr kumimoji="0" lang="en-GB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 marL="0" algn="l" defTabSz="1219170" rtl="0" eaLnBrk="1" fontAlgn="ctr" latinLnBrk="0" hangingPunct="1">
                        <a:spcAft>
                          <a:spcPts val="900"/>
                        </a:spcAft>
                      </a:pPr>
                      <a:r>
                        <a:rPr lang="en-GB" sz="1200" b="0" i="0" u="none" strike="noStrike" kern="1200" dirty="0">
                          <a:solidFill>
                            <a:srgbClr val="72AF2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 Charging aspects of Ranging and Sidelink Positioning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 err="1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Ranging_SL_CH</a:t>
                      </a:r>
                      <a:endParaRPr lang="en-GB" sz="900" kern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03/03/2025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100 %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SP-241002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100 %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completed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7588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1040018</a:t>
                      </a:r>
                      <a:endParaRPr kumimoji="0" lang="en-GB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 marL="0" algn="l" defTabSz="1219170" rtl="0" eaLnBrk="1" fontAlgn="ctr" latinLnBrk="0" hangingPunct="1">
                        <a:spcAft>
                          <a:spcPts val="900"/>
                        </a:spcAft>
                      </a:pPr>
                      <a:r>
                        <a:rPr lang="en-GB" sz="1200" b="0" i="0" u="none" strike="noStrike" kern="1200" dirty="0">
                          <a:solidFill>
                            <a:srgbClr val="72AF2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 Charging aspects for energy efficiency of network slice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EnergySys_CH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13/06/2025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100 %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SP-241003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100 %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completed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732216791"/>
                  </a:ext>
                </a:extLst>
              </a:tr>
              <a:tr h="254644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1040019</a:t>
                      </a:r>
                      <a:endParaRPr kumimoji="0" lang="en-GB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 marL="0" algn="l" defTabSz="1219170" rtl="0" eaLnBrk="1" fontAlgn="ctr" latinLnBrk="0" hangingPunct="1">
                        <a:spcAft>
                          <a:spcPts val="900"/>
                        </a:spcAft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 </a:t>
                      </a:r>
                      <a:r>
                        <a:rPr lang="en-GB" sz="1200" b="0" i="0" u="none" strike="noStrike" kern="1200" dirty="0">
                          <a:solidFill>
                            <a:srgbClr val="72AF2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Charging aspects for indirect network sharing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 err="1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NetShare_CH</a:t>
                      </a:r>
                      <a:endParaRPr lang="en-GB" sz="900" kern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12/12/2024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100 %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SP-241004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100 %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completed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4256187631"/>
                  </a:ext>
                </a:extLst>
              </a:tr>
              <a:tr h="226729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1050030</a:t>
                      </a: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 marL="0" algn="l" defTabSz="1219170" rtl="0" eaLnBrk="1" fontAlgn="ctr" latinLnBrk="0" hangingPunct="1">
                        <a:spcAft>
                          <a:spcPts val="900"/>
                        </a:spcAft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 Charging for 5G ProSe Ph3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5G_ProSe_Ph3-CH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12/09/2025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40 %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SP-241004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75 %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419739168"/>
                  </a:ext>
                </a:extLst>
              </a:tr>
              <a:tr h="263401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1070014</a:t>
                      </a: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Charging aspects of satellite access Phase 3</a:t>
                      </a:r>
                      <a:endParaRPr lang="en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5GSAT_Ph3-CH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12/09/2025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SP-250365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948992302"/>
                  </a:ext>
                </a:extLst>
              </a:tr>
              <a:tr h="207763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1070015</a:t>
                      </a: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Charging aspects of CAPIF</a:t>
                      </a:r>
                      <a:endParaRPr lang="en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CH_CAPIF_EXT 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12/09/2025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SP-250366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425837486"/>
                  </a:ext>
                </a:extLst>
              </a:tr>
              <a:tr h="219301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1070016</a:t>
                      </a: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Charging aspects of next generation real time communication services phase 2</a:t>
                      </a:r>
                      <a:endParaRPr lang="en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NG_RTC_Ph2-CH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12/09/2025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SP-250367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3487759425"/>
                  </a:ext>
                </a:extLst>
              </a:tr>
              <a:tr h="212652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1070017</a:t>
                      </a: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Charging for Uncrewed Aerial Systems Phase 3</a:t>
                      </a:r>
                      <a:endParaRPr lang="en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UAS_Ph3-CH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12/09/2025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SP-250396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45 %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2348511109"/>
                  </a:ext>
                </a:extLst>
              </a:tr>
              <a:tr h="234099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1070018</a:t>
                      </a: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b="0" i="0" u="none" strike="noStrike" kern="1200" dirty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Charging aspects of 5GC </a:t>
                      </a:r>
                      <a:r>
                        <a:rPr lang="en-GB" sz="1200" b="0" i="0" u="none" strike="noStrike" kern="1200" dirty="0" err="1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LoCation</a:t>
                      </a:r>
                      <a:r>
                        <a:rPr lang="en-GB" sz="1200" b="0" i="0" u="none" strike="noStrike" kern="1200" dirty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Services</a:t>
                      </a:r>
                      <a:endParaRPr lang="en-DE" sz="1200" b="0" i="0" u="none" strike="noStrike" kern="1200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CH_5G_eLCS_Ph3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12/09/2025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SP-250370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3875737587"/>
                  </a:ext>
                </a:extLst>
              </a:tr>
              <a:tr h="206537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1070019</a:t>
                      </a: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b="0" i="0" u="none" strike="noStrike" kern="1200" dirty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Charging for Ambient power-enabled Internet of Things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AmbientIoT</a:t>
                      </a: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-CH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12/09/2025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SP-250369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3871072354"/>
                  </a:ext>
                </a:extLst>
              </a:tr>
              <a:tr h="230742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1070020</a:t>
                      </a: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Charging aspects for Multi-Operator Core Network (MOCN) Network Sharing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CH_MOCN_NetShare</a:t>
                      </a:r>
                      <a:endParaRPr lang="en-GB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12/09/2025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SP-250371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75 %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527265925"/>
                  </a:ext>
                </a:extLst>
              </a:tr>
              <a:tr h="262680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4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 Studies</a:t>
                      </a:r>
                      <a:endParaRPr lang="en-US" sz="1200" b="1" i="0" u="none" strike="noStrike" kern="1200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892005409"/>
                  </a:ext>
                </a:extLst>
              </a:tr>
              <a:tr h="237359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1040014</a:t>
                      </a:r>
                      <a:endParaRPr kumimoji="0" lang="en-GB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b="0" i="0" u="none" strike="noStrike" kern="1200" dirty="0">
                          <a:solidFill>
                            <a:srgbClr val="72AF2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SID on charging aspects of satellite access Phase 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296" rtl="0" eaLnBrk="1" fontAlgn="t" latinLnBrk="0" hangingPunct="1"/>
                      <a:r>
                        <a:rPr lang="en-US" sz="9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FS_5GSAT_Ph3_CH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1212/2024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100 %</a:t>
                      </a:r>
                      <a:endParaRPr kumimoji="0" lang="en-GB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SP-240980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100 %</a:t>
                      </a:r>
                      <a:endParaRPr kumimoji="0" lang="en-GB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completed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480612945"/>
                  </a:ext>
                </a:extLst>
              </a:tr>
              <a:tr h="214604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1040015</a:t>
                      </a:r>
                      <a:endParaRPr kumimoji="0" lang="en-GB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b="0" i="0" u="none" strike="noStrike" kern="1200" dirty="0">
                          <a:solidFill>
                            <a:srgbClr val="72AF2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SID on Charging Aspects of CAPIF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FS_CAPIF_CH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12/12/2024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100 %</a:t>
                      </a:r>
                      <a:endParaRPr kumimoji="0" lang="en-GB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SP-240981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100 %</a:t>
                      </a:r>
                      <a:endParaRPr kumimoji="0" lang="en-GB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completed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72AF2F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2957111263"/>
                  </a:ext>
                </a:extLst>
              </a:tr>
              <a:tr h="326096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1040016</a:t>
                      </a:r>
                      <a:endParaRPr kumimoji="0" lang="en-GB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b="0" i="0" u="none" strike="noStrike" kern="1200" dirty="0">
                          <a:solidFill>
                            <a:srgbClr val="72AF2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SID on Charging aspects of next generation real time communication services phase 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FS_NG_RTC_Ph2_CH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12/12/2024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100 %</a:t>
                      </a:r>
                      <a:endParaRPr kumimoji="0" lang="en-GB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SP-240982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100 %</a:t>
                      </a:r>
                      <a:endParaRPr kumimoji="0" lang="en-GB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completed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72AF2F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273960833"/>
                  </a:ext>
                </a:extLst>
              </a:tr>
              <a:tr h="196418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1040017</a:t>
                      </a:r>
                      <a:endParaRPr kumimoji="0" lang="en-GB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b="0" i="0" u="none" strike="noStrike" kern="1200" dirty="0">
                          <a:solidFill>
                            <a:srgbClr val="72AF2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SID on Charging aspects of Uncrewed Aerial Vehicle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FS_UAS_CH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12/12/2024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100 %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SP-240983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100 %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completed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3969669602"/>
                  </a:ext>
                </a:extLst>
              </a:tr>
              <a:tr h="305251"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Rel-20 Studies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2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3848435437"/>
                  </a:ext>
                </a:extLst>
              </a:tr>
            </a:tbl>
          </a:graphicData>
        </a:graphic>
      </p:graphicFrame>
      <p:sp>
        <p:nvSpPr>
          <p:cNvPr id="6259" name="TextBox 1"/>
          <p:cNvSpPr txBox="1">
            <a:spLocks noChangeArrowheads="1"/>
          </p:cNvSpPr>
          <p:nvPr/>
        </p:nvSpPr>
        <p:spPr bwMode="auto">
          <a:xfrm>
            <a:off x="404027" y="6159917"/>
            <a:ext cx="11116980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GB" altLang="en-US" sz="1100" dirty="0"/>
              <a:t>For more information, see the full Work Plan at: </a:t>
            </a:r>
            <a:r>
              <a:rPr lang="en-GB" altLang="en-US" sz="1100" dirty="0">
                <a:hlinkClick r:id="rId2"/>
              </a:rPr>
              <a:t>ftp://ftp.3gpp.org/information/WorkPlan</a:t>
            </a:r>
            <a:endParaRPr lang="en-GB" altLang="en-US" sz="1100" dirty="0"/>
          </a:p>
        </p:txBody>
      </p:sp>
    </p:spTree>
    <p:extLst>
      <p:ext uri="{BB962C8B-B14F-4D97-AF65-F5344CB8AC3E}">
        <p14:creationId xmlns:p14="http://schemas.microsoft.com/office/powerpoint/2010/main" val="3593346237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1847849" y="541566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Charging Exception requests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87692101"/>
              </p:ext>
            </p:extLst>
          </p:nvPr>
        </p:nvGraphicFramePr>
        <p:xfrm>
          <a:off x="1115876" y="1478555"/>
          <a:ext cx="10184439" cy="991501"/>
        </p:xfrm>
        <a:graphic>
          <a:graphicData uri="http://schemas.openxmlformats.org/drawingml/2006/table">
            <a:tbl>
              <a:tblPr/>
              <a:tblGrid>
                <a:gridCol w="14838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7005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0527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6229">
                <a:tc>
                  <a:txBody>
                    <a:bodyPr/>
                    <a:lstStyle/>
                    <a:p>
                      <a:pPr marL="0" algn="ctr" defTabSz="1219170" rtl="0" eaLnBrk="1" fontAlgn="t" latinLnBrk="0" hangingPunct="1">
                        <a:spcAft>
                          <a:spcPts val="900"/>
                        </a:spcAft>
                      </a:pPr>
                      <a:endParaRPr lang="fr-FR" sz="2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endParaRPr lang="fr-FR" sz="2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898486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75603900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654058-D101-E3E4-ECEC-0CFA03A339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45A288E8-7E91-72C7-907E-8B2047C916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811" y="165101"/>
            <a:ext cx="9339381" cy="1143000"/>
          </a:xfrm>
        </p:spPr>
        <p:txBody>
          <a:bodyPr/>
          <a:lstStyle/>
          <a:p>
            <a:r>
              <a:rPr lang="en-GB" altLang="en-US" sz="3200" b="1" dirty="0"/>
              <a:t>Rel-19 WID on CHF Segmentation </a:t>
            </a:r>
            <a:endParaRPr lang="en-GB" altLang="en-US" sz="3200" b="1" dirty="0">
              <a:solidFill>
                <a:srgbClr val="72AF2F"/>
              </a:solidFill>
              <a:highlight>
                <a:srgbClr val="FFFF00"/>
              </a:highlight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2AFBED44-BD2F-D298-D8FA-F28BA6861CF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7208755"/>
              </p:ext>
            </p:extLst>
          </p:nvPr>
        </p:nvGraphicFramePr>
        <p:xfrm>
          <a:off x="595842" y="1308101"/>
          <a:ext cx="11000316" cy="7154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2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26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83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14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73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3897">
                  <a:extLst>
                    <a:ext uri="{9D8B030D-6E8A-4147-A177-3AD203B41FA5}">
                      <a16:colId xmlns:a16="http://schemas.microsoft.com/office/drawing/2014/main" val="1044384781"/>
                    </a:ext>
                  </a:extLst>
                </a:gridCol>
                <a:gridCol w="79866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79198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1040012</a:t>
                      </a: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CHF Segmentation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CHFSeg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12/09/2025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SP-241001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909304EB-6C37-C5C8-CB45-4B43B813D48B}"/>
              </a:ext>
            </a:extLst>
          </p:cNvPr>
          <p:cNvSpPr txBox="1">
            <a:spLocks/>
          </p:cNvSpPr>
          <p:nvPr/>
        </p:nvSpPr>
        <p:spPr>
          <a:xfrm>
            <a:off x="595842" y="2155372"/>
            <a:ext cx="10925672" cy="419164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SA#107/SA5#160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altLang="de-DE" sz="2000" kern="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de-DE" sz="1600" kern="0" dirty="0"/>
              <a:t>       2</a:t>
            </a:r>
            <a:r>
              <a:rPr lang="en-GB" sz="1600" kern="0" dirty="0">
                <a:sym typeface="+mn-ea"/>
              </a:rPr>
              <a:t> CRs agreed covering stage 2 aspects</a:t>
            </a:r>
            <a:r>
              <a:rPr lang="en-US" altLang="en-GB" sz="1600" kern="0" dirty="0">
                <a:sym typeface="+mn-ea"/>
              </a:rPr>
              <a:t>:</a:t>
            </a:r>
            <a:endParaRPr lang="de-DE" altLang="de-DE" sz="16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400" kern="0" dirty="0"/>
              <a:t>Clarify the CHF selection method for AMF </a:t>
            </a:r>
            <a:r>
              <a:rPr lang="en-US" sz="1400" kern="0" dirty="0">
                <a:sym typeface="+mn-ea"/>
              </a:rPr>
              <a:t>(TS 32.256) and S</a:t>
            </a:r>
            <a:r>
              <a:rPr lang="en-GB" sz="1400" kern="0" dirty="0"/>
              <a:t>MF </a:t>
            </a:r>
            <a:r>
              <a:rPr lang="en-US" sz="1400" kern="0" dirty="0">
                <a:sym typeface="+mn-ea"/>
              </a:rPr>
              <a:t>(TS 32.255) </a:t>
            </a:r>
          </a:p>
          <a:p>
            <a:pPr lvl="1" algn="l">
              <a:spcBef>
                <a:spcPts val="0"/>
              </a:spcBef>
              <a:spcAft>
                <a:spcPts val="600"/>
              </a:spcAft>
              <a:buSzTx/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en-US" sz="14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endParaRPr lang="en-GB" altLang="zh-CN" sz="1400" dirty="0"/>
          </a:p>
          <a:p>
            <a:pPr lvl="1">
              <a:defRPr/>
            </a:pPr>
            <a:r>
              <a:rPr lang="en-GB" altLang="zh-CN" sz="1400" dirty="0"/>
              <a:t>Complete parameter description</a:t>
            </a:r>
          </a:p>
        </p:txBody>
      </p:sp>
    </p:spTree>
    <p:extLst>
      <p:ext uri="{BB962C8B-B14F-4D97-AF65-F5344CB8AC3E}">
        <p14:creationId xmlns:p14="http://schemas.microsoft.com/office/powerpoint/2010/main" val="116996883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spe:Receivers xmlns:spe="http://schemas.microsoft.com/sharepoint/events"/>
</file>

<file path=customXml/item3.xml><?xml version="1.0" encoding="utf-8"?>
<?mso-contentType ?>
<SharedContentType xmlns="Microsoft.SharePoint.Taxonomy.ContentTypeSync" SourceId="34c87397-5fc1-491e-85e7-d6110dbe9cbd" ContentTypeId="0x0101" PreviousValue="false"/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3185B6FD968AC4F8244C98DADFCDDF2" ma:contentTypeVersion="13" ma:contentTypeDescription="Create a new document." ma:contentTypeScope="" ma:versionID="82ad2bae7f0c06f2affd04e202398948">
  <xsd:schema xmlns:xsd="http://www.w3.org/2001/XMLSchema" xmlns:xs="http://www.w3.org/2001/XMLSchema" xmlns:p="http://schemas.microsoft.com/office/2006/metadata/properties" xmlns:ns3="71c5aaf6-e6ce-465b-b873-5148d2a4c105" xmlns:ns4="687e87d0-d0a8-4c48-8f94-14f0c67212c5" xmlns:ns5="b4d06219-a142-4c5f-be55-53f74cb980c7" targetNamespace="http://schemas.microsoft.com/office/2006/metadata/properties" ma:root="true" ma:fieldsID="f9959177c7080051a0232d0818074d39" ns3:_="" ns4:_="" ns5:_="">
    <xsd:import namespace="71c5aaf6-e6ce-465b-b873-5148d2a4c105"/>
    <xsd:import namespace="687e87d0-d0a8-4c48-8f94-14f0c67212c5"/>
    <xsd:import namespace="b4d06219-a142-4c5f-be55-53f74cb980c7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FastMetadata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Location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87e87d0-d0a8-4c48-8f94-14f0c67212c5" elementFormDefault="qualified">
    <xsd:import namespace="http://schemas.microsoft.com/office/2006/documentManagement/types"/>
    <xsd:import namespace="http://schemas.microsoft.com/office/infopath/2007/PartnerControls"/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Metadata" ma:index="16" nillable="true" ma:displayName="MediaServiceMetadata" ma:hidden="true" ma:internalName="MediaServiceMetadata" ma:readOnly="true">
      <xsd:simpleType>
        <xsd:restriction base="dms:Note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8" nillable="true" ma:displayName="MediaServiceAutoTags" ma:internalName="MediaServiceAutoTags" ma:readOnly="true">
      <xsd:simpleType>
        <xsd:restriction base="dms:Text"/>
      </xsd:simpleType>
    </xsd:element>
    <xsd:element name="MediaServiceOCR" ma:index="19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MediaServiceGenerationTime" ma:index="2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d06219-a142-4c5f-be55-53f74cb980c7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5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5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Props1.xml><?xml version="1.0" encoding="utf-8"?>
<ds:datastoreItem xmlns:ds="http://schemas.openxmlformats.org/officeDocument/2006/customXml" ds:itemID="{D8EFD60F-3529-4261-B094-766615A3369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533F262-609D-4DE1-971D-E33E47E685D8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DB86EE5A-C607-470A-B2B8-6CB953A47714}">
  <ds:schemaRefs>
    <ds:schemaRef ds:uri="Microsoft.SharePoint.Taxonomy.ContentTypeSync"/>
  </ds:schemaRefs>
</ds:datastoreItem>
</file>

<file path=customXml/itemProps4.xml><?xml version="1.0" encoding="utf-8"?>
<ds:datastoreItem xmlns:ds="http://schemas.openxmlformats.org/officeDocument/2006/customXml" ds:itemID="{362C99FD-0342-4981-9E51-9B4B3D0AADD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687e87d0-d0a8-4c48-8f94-14f0c67212c5"/>
    <ds:schemaRef ds:uri="b4d06219-a142-4c5f-be55-53f74cb980c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5.xml><?xml version="1.0" encoding="utf-8"?>
<ds:datastoreItem xmlns:ds="http://schemas.openxmlformats.org/officeDocument/2006/customXml" ds:itemID="{613C568A-0C46-4592-BB68-CDB41342D77A}">
  <ds:schemaRefs>
    <ds:schemaRef ds:uri="http://purl.org/dc/dcmitype/"/>
    <ds:schemaRef ds:uri="http://www.w3.org/XML/1998/namespace"/>
    <ds:schemaRef ds:uri="b4d06219-a142-4c5f-be55-53f74cb980c7"/>
    <ds:schemaRef ds:uri="http://purl.org/dc/terms/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  <ds:schemaRef ds:uri="687e87d0-d0a8-4c48-8f94-14f0c67212c5"/>
    <ds:schemaRef ds:uri="71c5aaf6-e6ce-465b-b873-5148d2a4c105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4777</TotalTime>
  <Words>1686</Words>
  <Application>Microsoft Office PowerPoint</Application>
  <PresentationFormat>Widescreen</PresentationFormat>
  <Paragraphs>490</Paragraphs>
  <Slides>20</Slides>
  <Notes>4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8" baseType="lpstr">
      <vt:lpstr>Arial</vt:lpstr>
      <vt:lpstr>Calibri</vt:lpstr>
      <vt:lpstr>Calibri Light</vt:lpstr>
      <vt:lpstr>Times New Roman</vt:lpstr>
      <vt:lpstr>Wingdings</vt:lpstr>
      <vt:lpstr>Office Theme</vt:lpstr>
      <vt:lpstr>自定义设计方案</vt:lpstr>
      <vt:lpstr>Microsoft Word 97 - 2003 Document</vt:lpstr>
      <vt:lpstr>    Executive Report of  SA5#161-CH SWG  Charging Management (CH)  </vt:lpstr>
      <vt:lpstr>General information</vt:lpstr>
      <vt:lpstr>Incoming LSs</vt:lpstr>
      <vt:lpstr>Outgoing LSs</vt:lpstr>
      <vt:lpstr>Charging (CH) WIs/SIs</vt:lpstr>
      <vt:lpstr>PowerPoint Presentation</vt:lpstr>
      <vt:lpstr>SA5 progress – Summary</vt:lpstr>
      <vt:lpstr>PowerPoint Presentation</vt:lpstr>
      <vt:lpstr>Rel-19 WID on CHF Segmentation </vt:lpstr>
      <vt:lpstr>Rel-19 WID on Charging Aspects for 5G ProSe Ph3</vt:lpstr>
      <vt:lpstr>Rel-19 WID on charging aspects of satellite access Phase 3 </vt:lpstr>
      <vt:lpstr>Rel-19 WID on Charging aspects of CAPIF </vt:lpstr>
      <vt:lpstr>Rel-19 WID on Charging aspects of next generation real time communication services phase 2 </vt:lpstr>
      <vt:lpstr>Rel-19 WID on Charging for Uncrewed Aerial Systems Phase 3</vt:lpstr>
      <vt:lpstr>Rel-19 WID on Charging Aspects of 5GC LoCation Services</vt:lpstr>
      <vt:lpstr>Rel-19 WID on Charging for Ambient power-enabled Internet of Things</vt:lpstr>
      <vt:lpstr>Rel-19 WID on Charging aspects for Multi-Operator Core Network (MOCN) Network Sharing </vt:lpstr>
      <vt:lpstr>PowerPoint Presentation</vt:lpstr>
      <vt:lpstr>Charging contributions  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SA5 Status Report to SA#83  Charging Management (CH) Operation, Administration, Maintenance &amp; Provisioning (OAM&amp;P)</dc:title>
  <dc:creator>Thomas Tovinger</dc:creator>
  <cp:lastModifiedBy>Gerald Goermer</cp:lastModifiedBy>
  <cp:revision>686</cp:revision>
  <dcterms:created xsi:type="dcterms:W3CDTF">2019-03-13T01:38:36Z</dcterms:created>
  <dcterms:modified xsi:type="dcterms:W3CDTF">2025-05-23T03:39:28Z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0x01010083185B6FD968AC4F8244C98DADFCDDF2</vt:lpwstr>
  </property>
  <property fmtid="{D5CDD505-2E9C-101B-9397-08002B2CF9AE}" pid="3" name="_2015_ms_pID_725343">
    <vt:lpwstr>(3)/upS5PqvUDxNtma0YdN1Fox7Xn/nfxuaa+w3rYYzf8kSp2ei/nt/92xNPSIHc1B+PDECOvh7
j8sXXkg7brBlCuV8Xn1grKTW5iBWIvnvHTaR7/lFCp2HPdL9+TIELnuZbakFXhnHokKoAY8R
1COIqWGYFY4Oj+H03ngfhGVT/jbJDFRrh1sN0O4G2zmlg4HqySiseYU/Br4US1MyTe27D/z7
zNhNo2u3i5JRaiFjGw</vt:lpwstr>
  </property>
  <property fmtid="{D5CDD505-2E9C-101B-9397-08002B2CF9AE}" pid="4" name="_2015_ms_pID_7253431">
    <vt:lpwstr>1m/N6mBBIl3e6HWOczWVxhvYeZMHI42Un1iqWxOhoClRqH9WsC3xZL
ypnVtu99CsEepB7quqB6twn6EutnzOSrQkrG4it9oRUwpMeVTgdx0s+/OhG14ghiDuY4WFDH
ZUbByvxp7743cCyYovqWQgcyYcm0Ww3P+jWXG3d/q+jZh+yJ1WY29eglMvAdOJ88AFRww4uw
dPxVZh4QeM/0/EtJSHh3AcogYWAiEApPsQAM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1574815908</vt:lpwstr>
  </property>
  <property fmtid="{D5CDD505-2E9C-101B-9397-08002B2CF9AE}" pid="9" name="_2015_ms_pID_7253432">
    <vt:lpwstr>Yw==</vt:lpwstr>
  </property>
</Properties>
</file>